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6"/>
  </p:notesMasterIdLst>
  <p:handoutMasterIdLst>
    <p:handoutMasterId r:id="rId27"/>
  </p:handoutMasterIdLst>
  <p:sldIdLst>
    <p:sldId id="269" r:id="rId2"/>
    <p:sldId id="267" r:id="rId3"/>
    <p:sldId id="273" r:id="rId4"/>
    <p:sldId id="274" r:id="rId5"/>
    <p:sldId id="275" r:id="rId6"/>
    <p:sldId id="276" r:id="rId7"/>
    <p:sldId id="277" r:id="rId8"/>
    <p:sldId id="278" r:id="rId9"/>
    <p:sldId id="257" r:id="rId10"/>
    <p:sldId id="256" r:id="rId11"/>
    <p:sldId id="263" r:id="rId12"/>
    <p:sldId id="260" r:id="rId13"/>
    <p:sldId id="258" r:id="rId14"/>
    <p:sldId id="259" r:id="rId15"/>
    <p:sldId id="261" r:id="rId16"/>
    <p:sldId id="262" r:id="rId17"/>
    <p:sldId id="264" r:id="rId18"/>
    <p:sldId id="265" r:id="rId19"/>
    <p:sldId id="266" r:id="rId20"/>
    <p:sldId id="282" r:id="rId21"/>
    <p:sldId id="285" r:id="rId22"/>
    <p:sldId id="287" r:id="rId23"/>
    <p:sldId id="280" r:id="rId24"/>
    <p:sldId id="281"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showPr>
  <p:clrMru>
    <a:srgbClr val="FCDA4A"/>
    <a:srgbClr val="3333CC"/>
    <a:srgbClr val="333399"/>
    <a:srgbClr val="9999FF"/>
    <a:srgbClr val="CC3300"/>
    <a:srgbClr val="00FF00"/>
    <a:srgbClr val="CCCC00"/>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1" autoAdjust="0"/>
    <p:restoredTop sz="93009" autoAdjust="0"/>
  </p:normalViewPr>
  <p:slideViewPr>
    <p:cSldViewPr>
      <p:cViewPr>
        <p:scale>
          <a:sx n="80" d="100"/>
          <a:sy n="80" d="100"/>
        </p:scale>
        <p:origin x="-103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306" y="443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4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4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9D52B7-8661-4E3D-8524-4FC18BD17EB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mtClean="0"/>
              <a:t>The qualification requirements, duties and term of office of the District Governor and Vice District Governors are define by the Constitution and By-laws of the International Association of Lions Clubs.  </a:t>
            </a:r>
          </a:p>
          <a:p>
            <a:endParaRPr lang="en-US" smtClean="0"/>
          </a:p>
          <a:p>
            <a:r>
              <a:rPr lang="en-US" smtClean="0"/>
              <a:t>Nominations for District Governor and Vice District Governors are made to the Nominating Committee by his or her club upon approval of the majority of club members.  Nominations must be receive by the conclusion of the third Cabinet Meeting.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mtClean="0"/>
              <a:t>At the District Level our Constitution and By-laws provides that All International Officers including the current Governor and all Past District Governors residing in or belonging to a club in this district in good standing shall have a vote at all conventions of this District. </a:t>
            </a:r>
          </a:p>
          <a:p>
            <a:r>
              <a:rPr lang="en-US" smtClean="0"/>
              <a:t>This vote is independent of the delegate quotas allowed the club.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noFill/>
          <a:ln w="12700">
            <a:miter lim="800000"/>
            <a:headEnd type="none" w="sm" len="sm"/>
            <a:tailEnd type="none" w="sm" len="sm"/>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t>Multiple District 4 staff send out dues billings to each club. They collect the dues for the District and Multiple District and then distribute collected dues to the individual districts.  </a:t>
            </a:r>
          </a:p>
          <a:p>
            <a:endParaRPr lang="en-US" dirty="0" smtClean="0"/>
          </a:p>
          <a:p>
            <a:r>
              <a:rPr lang="en-US" dirty="0" smtClean="0"/>
              <a:t>They also maintain records for the Multiple District, distribute Student Speaker Information and generally serve the membership of the Multiple District.  </a:t>
            </a:r>
          </a:p>
          <a:p>
            <a:endParaRPr lang="en-US" dirty="0" smtClean="0"/>
          </a:p>
          <a:p>
            <a:r>
              <a:rPr lang="en-US" dirty="0" smtClean="0"/>
              <a:t>When the position of 1</a:t>
            </a:r>
            <a:r>
              <a:rPr lang="en-US" baseline="30000" dirty="0" smtClean="0"/>
              <a:t>st</a:t>
            </a:r>
            <a:r>
              <a:rPr lang="en-US" dirty="0" smtClean="0"/>
              <a:t> and 2</a:t>
            </a:r>
            <a:r>
              <a:rPr lang="en-US" baseline="30000" dirty="0" smtClean="0"/>
              <a:t>nd</a:t>
            </a:r>
            <a:r>
              <a:rPr lang="en-US" dirty="0" smtClean="0"/>
              <a:t> Vice District Governors were created they were added to the meetings to improve their exposure to how business is conducted at the Multiple District level.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t>The international organization has its own constitution and by-laws and as an International Organization we are governed by a 37 member board of directors.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t>New members to the board of directors are elected at the International Convention each year.</a:t>
            </a:r>
          </a:p>
          <a:p>
            <a:endParaRPr lang="en-US" dirty="0" smtClean="0"/>
          </a:p>
          <a:p>
            <a:r>
              <a:rPr lang="en-US" dirty="0" smtClean="0"/>
              <a:t>In order to improved the quality of Leadership throughout the USA and Canada a Leadership Forum was established and is held in September of each year.  Other constitutional areas have similar leadership forums.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smtClean="0"/>
              <a:t>Some clubs include the Bulletin Editor as a board member to help ensure they get all of the information they need to put out a quality bulletin.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78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smtClean="0"/>
              <a:t>Results of the elections are reported to International via the PU-101 form (personnel update).  It must also be reported to Multiple District 4 office via separate correspondence.  </a:t>
            </a:r>
          </a:p>
          <a:p>
            <a:endParaRPr lang="en-US" dirty="0" smtClean="0"/>
          </a:p>
          <a:p>
            <a:r>
              <a:rPr lang="en-US" dirty="0" smtClean="0"/>
              <a:t>International updates their records and beginning sending club correspondence to the appropriate person.</a:t>
            </a:r>
          </a:p>
          <a:p>
            <a:endParaRPr lang="en-US" dirty="0" smtClean="0"/>
          </a:p>
          <a:p>
            <a:r>
              <a:rPr lang="en-US" dirty="0" smtClean="0"/>
              <a:t>The current President, Secretary and Treasurer are the only ones who may order supplies from International and have them billed to the club account.</a:t>
            </a:r>
          </a:p>
          <a:p>
            <a:endParaRPr lang="en-US" dirty="0" smtClean="0"/>
          </a:p>
          <a:p>
            <a:r>
              <a:rPr lang="en-US" dirty="0" smtClean="0"/>
              <a:t>Multiple District 4 needs the new officer information for the same reasons.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89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smtClean="0"/>
              <a:t>Dues vary by Club.  In some countries dues are very high and becomes one of the clubs principle ways of raising charity funds.</a:t>
            </a:r>
          </a:p>
          <a:p>
            <a:r>
              <a:rPr lang="en-US" dirty="0" smtClean="0"/>
              <a:t>When the cost of meals is included in the dues structure – the Lions pays for the meal whether or not they attend or partake of the meal.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smtClean="0"/>
              <a:t>The club board of directors may authorize </a:t>
            </a:r>
            <a:r>
              <a:rPr lang="en-US" sz="1300" dirty="0" smtClean="0"/>
              <a:t>a stipend for members attending conventions, forums, or other meetings outside of the club.</a:t>
            </a:r>
          </a:p>
          <a:p>
            <a:endParaRPr lang="en-US" sz="1300" dirty="0" smtClean="0"/>
          </a:p>
          <a:p>
            <a:r>
              <a:rPr lang="en-US" sz="1300" dirty="0" smtClean="0"/>
              <a:t>Any fund raising activity that the public would perceive as being done by the Lions must have the proceeds go into the clubs charity account.  </a:t>
            </a:r>
          </a:p>
          <a:p>
            <a:endParaRPr lang="en-US" sz="1300" dirty="0" smtClean="0"/>
          </a:p>
          <a:p>
            <a:r>
              <a:rPr lang="en-US" sz="1300" dirty="0" smtClean="0"/>
              <a:t>The club must maintain their operating and charity accounts as separate accounts and funds can not be commingled.</a:t>
            </a:r>
          </a:p>
          <a:p>
            <a:endParaRPr lang="en-US" sz="1300" dirty="0" smtClean="0"/>
          </a:p>
          <a:p>
            <a:r>
              <a:rPr lang="en-US" sz="1300" dirty="0" smtClean="0"/>
              <a:t>Operating account funds can be used for charity, but charity funds can not be used to support operation of the club.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dirty="0" smtClean="0"/>
              <a:t>5 to 8 Lions Clubs (or more) are generally grouped together to form a Zone with a Zone Chairman assigned by the District Governor to assist the clubs in the zone.</a:t>
            </a:r>
          </a:p>
          <a:p>
            <a:endParaRPr lang="en-US" dirty="0" smtClean="0"/>
          </a:p>
          <a:p>
            <a:r>
              <a:rPr lang="en-US" dirty="0" smtClean="0"/>
              <a:t>Zones are generally grouped together to form a Region (two or more zones) under the stewardship of a Region Chairman appointed by the District Governor.</a:t>
            </a:r>
          </a:p>
          <a:p>
            <a:endParaRPr lang="en-US" dirty="0" smtClean="0"/>
          </a:p>
          <a:p>
            <a:r>
              <a:rPr lang="en-US" dirty="0" smtClean="0"/>
              <a:t>Regions are grouped together to form a District which is lead by an elected District Governor.  Our District has it own constitution and by-laws which govern the operation of the district.  A District generally has 35 or more clubs and at least 1250 members.</a:t>
            </a:r>
          </a:p>
          <a:p>
            <a:endParaRPr lang="en-US" dirty="0" smtClean="0"/>
          </a:p>
          <a:p>
            <a:r>
              <a:rPr lang="en-US" dirty="0" smtClean="0"/>
              <a:t>Districts are grouped into Multiple Districts.  Our District 4-L1 is one of the 15 districts that comprises (make up) Multiple District 4 (MD-4).  MD-4 has its own constitution and by-laws and is governed by the council of governors.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smtClean="0"/>
              <a:t>Updated Sept 10, 2009</a:t>
            </a:r>
            <a:endParaRPr lang="en-US"/>
          </a:p>
        </p:txBody>
      </p:sp>
      <p:sp>
        <p:nvSpPr>
          <p:cNvPr id="9" name="Slide Number Placeholder 8"/>
          <p:cNvSpPr>
            <a:spLocks noGrp="1"/>
          </p:cNvSpPr>
          <p:nvPr>
            <p:ph type="sldNum" sz="quarter" idx="11"/>
          </p:nvPr>
        </p:nvSpPr>
        <p:spPr/>
        <p:txBody>
          <a:bodyPr/>
          <a:lstStyle/>
          <a:p>
            <a:pPr>
              <a:defRPr/>
            </a:pPr>
            <a:fld id="{469DACA3-8C4C-4939-9AC9-E40B9A98379A}"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F1760-3BA6-43E0-86A6-434619831823}" type="slidenum">
              <a:rPr lang="en-US"/>
              <a:pPr>
                <a:defRPr/>
              </a:pPr>
              <a:t>‹#›</a:t>
            </a:fld>
            <a:endParaRPr lang="en-US" dirty="0"/>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59116C-88E5-4342-81A0-8FBF1FC48AD9}" type="slidenum">
              <a:rPr lang="en-US"/>
              <a:pPr>
                <a:defRPr/>
              </a:pPr>
              <a:t>‹#›</a:t>
            </a:fld>
            <a:endParaRPr lang="en-US" dirty="0"/>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27B96-0416-4C73-AAEA-E30C3041268C}" type="slidenum">
              <a:rPr lang="en-US"/>
              <a:pPr>
                <a:defRPr/>
              </a:pPr>
              <a:t>‹#›</a:t>
            </a:fld>
            <a:endParaRPr lang="en-US" dirty="0"/>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54BCD-6F7B-4691-933B-7FAE511B1545}" type="slidenum">
              <a:rPr lang="en-US"/>
              <a:pPr>
                <a:defRPr/>
              </a:pPr>
              <a:t>‹#›</a:t>
            </a:fld>
            <a:endParaRPr lang="en-US" dirty="0"/>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Updated Sept 10, 2009</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69DACA3-8C4C-4939-9AC9-E40B9A98379A}" type="slidenum">
              <a:rPr lang="en-US" smtClean="0"/>
              <a:pPr>
                <a:defRPr/>
              </a:pPr>
              <a:t>‹#›</a:t>
            </a:fld>
            <a:endParaRPr lang="en-US" dirty="0"/>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Updated Sept 10, 2009</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69DACA3-8C4C-4939-9AC9-E40B9A98379A}" type="slidenum">
              <a:rPr lang="en-US" smtClean="0"/>
              <a:pPr>
                <a:defRPr/>
              </a:pPr>
              <a:t>‹#›</a:t>
            </a:fld>
            <a:endParaRPr lang="en-US" dirty="0"/>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DFE48-38D9-44E4-A2E2-6D38D7A2D2E8}" type="slidenum">
              <a:rPr lang="en-US"/>
              <a:pPr>
                <a:defRPr/>
              </a:pPr>
              <a:t>‹#›</a:t>
            </a:fld>
            <a:endParaRPr lang="en-US" dirty="0"/>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DD2015-D972-4100-88D0-39659532C35E}" type="slidenum">
              <a:rPr lang="en-US"/>
              <a:pPr>
                <a:defRPr/>
              </a:pPr>
              <a:t>‹#›</a:t>
            </a:fld>
            <a:endParaRPr lang="en-US" dirty="0"/>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6421F9-35A8-43E2-AAEA-4BC22EB5AA04}" type="slidenum">
              <a:rPr lang="en-US"/>
              <a:pPr>
                <a:defRPr/>
              </a:pPr>
              <a:t>‹#›</a:t>
            </a:fld>
            <a:endParaRPr lang="en-US" dirty="0"/>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EF0B65-0160-4F91-84C2-FFEB02865E56}" type="slidenum">
              <a:rPr lang="en-US"/>
              <a:pPr>
                <a:defRPr/>
              </a:pPr>
              <a:t>‹#›</a:t>
            </a:fld>
            <a:endParaRPr lang="en-US" dirty="0"/>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760116-F356-4FD5-AC76-7FA310123C58}" type="slidenum">
              <a:rPr lang="en-US"/>
              <a:pPr>
                <a:defRPr/>
              </a:pPr>
              <a:t>‹#›</a:t>
            </a:fld>
            <a:endParaRPr lang="en-US" dirty="0"/>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Updated Sept 10,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9CF9D7-9003-4567-BBE2-EAE4E765C7C2}" type="slidenum">
              <a:rPr lang="en-US"/>
              <a:pPr>
                <a:defRPr/>
              </a:pPr>
              <a:t>‹#›</a:t>
            </a:fld>
            <a:endParaRPr lang="en-US" dirty="0"/>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www.lionsclubs.org/common/images/logos/lionlogo_1c.jpg"/>
          <p:cNvPicPr>
            <a:picLocks noChangeAspect="1" noChangeArrowheads="1"/>
          </p:cNvPicPr>
          <p:nvPr userDrawn="1"/>
        </p:nvPicPr>
        <p:blipFill>
          <a:blip r:embed="rId15" cstate="print">
            <a:clrChange>
              <a:clrFrom>
                <a:srgbClr val="FFFFFF"/>
              </a:clrFrom>
              <a:clrTo>
                <a:srgbClr val="FFFFFF">
                  <a:alpha val="0"/>
                </a:srgbClr>
              </a:clrTo>
            </a:clrChange>
            <a:duotone>
              <a:schemeClr val="accent3">
                <a:shade val="45000"/>
                <a:satMod val="135000"/>
              </a:schemeClr>
              <a:prstClr val="white"/>
            </a:duotone>
            <a:lum bright="15000"/>
          </a:blip>
          <a:srcRect/>
          <a:stretch>
            <a:fillRect/>
          </a:stretch>
        </p:blipFill>
        <p:spPr bwMode="auto">
          <a:xfrm>
            <a:off x="1600200" y="533400"/>
            <a:ext cx="5972175" cy="5648325"/>
          </a:xfrm>
          <a:prstGeom prst="rect">
            <a:avLst/>
          </a:prstGeom>
          <a:noFill/>
        </p:spPr>
      </p:pic>
      <p:sp>
        <p:nvSpPr>
          <p:cNvPr id="1027" name="Rectangle 3"/>
          <p:cNvSpPr>
            <a:spLocks noGrp="1" noChangeArrowheads="1"/>
          </p:cNvSpPr>
          <p:nvPr>
            <p:ph type="title"/>
          </p:nvPr>
        </p:nvSpPr>
        <p:spPr bwMode="auto">
          <a:xfrm>
            <a:off x="685800" y="228600"/>
            <a:ext cx="77724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685800" y="1447800"/>
            <a:ext cx="78486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r>
              <a:rPr lang="en-US"/>
              <a:t>Updated Sept 10, 2009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469DACA3-8C4C-4939-9AC9-E40B9A98379A}" type="slidenum">
              <a:rPr lang="en-US"/>
              <a:pPr>
                <a:defRPr/>
              </a:pPr>
              <a:t>‹#›</a:t>
            </a:fld>
            <a:endParaRPr lang="en-US" dirty="0"/>
          </a:p>
        </p:txBody>
      </p:sp>
      <p:grpSp>
        <p:nvGrpSpPr>
          <p:cNvPr id="12" name="Group 11"/>
          <p:cNvGrpSpPr/>
          <p:nvPr userDrawn="1"/>
        </p:nvGrpSpPr>
        <p:grpSpPr>
          <a:xfrm>
            <a:off x="7662863" y="157163"/>
            <a:ext cx="1323975" cy="1314450"/>
            <a:chOff x="7662863" y="157163"/>
            <a:chExt cx="1323975" cy="1314450"/>
          </a:xfrm>
        </p:grpSpPr>
        <p:sp>
          <p:nvSpPr>
            <p:cNvPr id="1034" name="WordArt 10"/>
            <p:cNvSpPr>
              <a:spLocks noChangeArrowheads="1" noChangeShapeType="1"/>
            </p:cNvSpPr>
            <p:nvPr/>
          </p:nvSpPr>
          <p:spPr bwMode="auto">
            <a:xfrm>
              <a:off x="7662863" y="157163"/>
              <a:ext cx="1323975" cy="1314450"/>
            </a:xfrm>
            <a:prstGeom prst="rect">
              <a:avLst/>
            </a:prstGeom>
          </p:spPr>
          <p:txBody>
            <a:bodyPr wrap="none" fromWordArt="1">
              <a:prstTxWarp prst="textButtonPour">
                <a:avLst>
                  <a:gd name="adj1" fmla="val 9750524"/>
                  <a:gd name="adj2" fmla="val 74241"/>
                </a:avLst>
              </a:prstTxWarp>
            </a:bodyPr>
            <a:lstStyle/>
            <a:p>
              <a:pPr algn="ctr"/>
              <a:r>
                <a:rPr lang="en-US" sz="3600" kern="10" dirty="0">
                  <a:ln w="9525">
                    <a:solidFill>
                      <a:srgbClr val="000080"/>
                    </a:solidFill>
                    <a:round/>
                    <a:headEnd/>
                    <a:tailEnd/>
                  </a:ln>
                  <a:solidFill>
                    <a:srgbClr val="000080"/>
                  </a:solidFill>
                  <a:latin typeface="Arial Black"/>
                </a:rPr>
                <a:t> District 4-L1 Lions </a:t>
              </a:r>
            </a:p>
            <a:p>
              <a:pPr algn="ctr"/>
              <a:endParaRPr lang="en-US" sz="3600" kern="10" dirty="0">
                <a:ln w="9525">
                  <a:solidFill>
                    <a:srgbClr val="000080"/>
                  </a:solidFill>
                  <a:round/>
                  <a:headEnd/>
                  <a:tailEnd/>
                </a:ln>
                <a:solidFill>
                  <a:srgbClr val="000080"/>
                </a:solidFill>
                <a:latin typeface="Arial Black"/>
              </a:endParaRPr>
            </a:p>
            <a:p>
              <a:pPr algn="ctr"/>
              <a:r>
                <a:rPr lang="en-US" sz="3600" kern="10" dirty="0">
                  <a:ln w="9525">
                    <a:solidFill>
                      <a:srgbClr val="000080"/>
                    </a:solidFill>
                    <a:round/>
                    <a:headEnd/>
                    <a:tailEnd/>
                  </a:ln>
                  <a:solidFill>
                    <a:srgbClr val="000080"/>
                  </a:solidFill>
                  <a:latin typeface="Arial Black"/>
                </a:rPr>
                <a:t>We Serve</a:t>
              </a:r>
            </a:p>
          </p:txBody>
        </p:sp>
        <p:pic>
          <p:nvPicPr>
            <p:cNvPr id="11" name="Picture 10" descr="lionlogo_2c.jpg"/>
            <p:cNvPicPr>
              <a:picLocks noChangeAspect="1"/>
            </p:cNvPicPr>
            <p:nvPr userDrawn="1"/>
          </p:nvPicPr>
          <p:blipFill>
            <a:blip r:embed="rId16" cstate="print">
              <a:clrChange>
                <a:clrFrom>
                  <a:srgbClr val="FFFFFF"/>
                </a:clrFrom>
                <a:clrTo>
                  <a:srgbClr val="FFFFFF">
                    <a:alpha val="0"/>
                  </a:srgbClr>
                </a:clrTo>
              </a:clrChange>
            </a:blip>
            <a:stretch>
              <a:fillRect/>
            </a:stretch>
          </p:blipFill>
          <p:spPr>
            <a:xfrm>
              <a:off x="7848600" y="381000"/>
              <a:ext cx="960120" cy="908914"/>
            </a:xfrm>
            <a:prstGeom prst="rect">
              <a:avLst/>
            </a:prstGeom>
          </p:spPr>
        </p:pic>
      </p:grpSp>
      <p:pic>
        <p:nvPicPr>
          <p:cNvPr id="13" name="Picture 12" descr="centennial_logo.gif"/>
          <p:cNvPicPr>
            <a:picLocks noChangeAspect="1"/>
          </p:cNvPicPr>
          <p:nvPr userDrawn="1"/>
        </p:nvPicPr>
        <p:blipFill>
          <a:blip r:embed="rId17" cstate="print"/>
          <a:stretch>
            <a:fillRect/>
          </a:stretch>
        </p:blipFill>
        <p:spPr>
          <a:xfrm>
            <a:off x="381000" y="152401"/>
            <a:ext cx="1195578" cy="9864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zoom dir="in"/>
  </p:transition>
  <p:hf hdr="0" ft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3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audio" Target="../media/audio1.wav"/><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wmf"/><Relationship Id="rId11" Type="http://schemas.openxmlformats.org/officeDocument/2006/relationships/image" Target="../media/image12.gi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38200" y="1981200"/>
            <a:ext cx="7239000" cy="1676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type="none" w="sm" len="sm"/>
                  <a:tailEnd type="none" w="sm" len="sm"/>
                </a:ln>
                <a:solidFill>
                  <a:schemeClr val="accent2"/>
                </a:solidFill>
                <a:effectLst>
                  <a:outerShdw dist="56796" dir="3806097" algn="ctr" rotWithShape="0">
                    <a:srgbClr val="9999FF"/>
                  </a:outerShdw>
                </a:effectLst>
                <a:latin typeface="Times New Roman MT Extra Bold"/>
              </a:rPr>
              <a:t>New Member Orientation</a:t>
            </a:r>
          </a:p>
        </p:txBody>
      </p:sp>
      <p:sp>
        <p:nvSpPr>
          <p:cNvPr id="2051" name="Rectangle 3"/>
          <p:cNvSpPr>
            <a:spLocks noGrp="1" noChangeArrowheads="1"/>
          </p:cNvSpPr>
          <p:nvPr>
            <p:ph type="subTitle" idx="4294967295"/>
          </p:nvPr>
        </p:nvSpPr>
        <p:spPr>
          <a:xfrm>
            <a:off x="1371600" y="4648200"/>
            <a:ext cx="6400800" cy="1752600"/>
          </a:xfrm>
        </p:spPr>
        <p:txBody>
          <a:bodyPr/>
          <a:lstStyle/>
          <a:p>
            <a:r>
              <a:rPr lang="en-US" dirty="0" smtClean="0"/>
              <a:t>Prepared and Updated Once in a While by PDG Ken Echeberry</a:t>
            </a:r>
          </a:p>
          <a:p>
            <a:r>
              <a:rPr lang="en-US" dirty="0" smtClean="0"/>
              <a:t>Updated October </a:t>
            </a:r>
            <a:r>
              <a:rPr lang="en-US" dirty="0" smtClean="0"/>
              <a:t>2015</a:t>
            </a:r>
            <a:endParaRPr lang="en-US" dirty="0" smtClean="0"/>
          </a:p>
        </p:txBody>
      </p:sp>
      <p:pic>
        <p:nvPicPr>
          <p:cNvPr id="4" name="Picture 3" descr="centennial_logo.gif"/>
          <p:cNvPicPr>
            <a:picLocks noChangeAspect="1"/>
          </p:cNvPicPr>
          <p:nvPr/>
        </p:nvPicPr>
        <p:blipFill>
          <a:blip r:embed="rId3" cstate="print"/>
          <a:stretch>
            <a:fillRect/>
          </a:stretch>
        </p:blipFill>
        <p:spPr>
          <a:xfrm>
            <a:off x="415894" y="24"/>
            <a:ext cx="1793367" cy="1479614"/>
          </a:xfrm>
          <a:prstGeom prst="rect">
            <a:avLst/>
          </a:prstGeom>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dirty="0" smtClean="0"/>
          </a:p>
        </p:txBody>
      </p:sp>
      <p:grpSp>
        <p:nvGrpSpPr>
          <p:cNvPr id="2" name="Group 20"/>
          <p:cNvGrpSpPr>
            <a:grpSpLocks/>
          </p:cNvGrpSpPr>
          <p:nvPr/>
        </p:nvGrpSpPr>
        <p:grpSpPr bwMode="auto">
          <a:xfrm>
            <a:off x="533400" y="609600"/>
            <a:ext cx="8153400" cy="5867400"/>
            <a:chOff x="192" y="192"/>
            <a:chExt cx="5280" cy="3888"/>
          </a:xfrm>
        </p:grpSpPr>
        <p:grpSp>
          <p:nvGrpSpPr>
            <p:cNvPr id="17417" name="Group 9"/>
            <p:cNvGrpSpPr>
              <a:grpSpLocks/>
            </p:cNvGrpSpPr>
            <p:nvPr/>
          </p:nvGrpSpPr>
          <p:grpSpPr bwMode="auto">
            <a:xfrm>
              <a:off x="192" y="192"/>
              <a:ext cx="5280" cy="3888"/>
              <a:chOff x="-240" y="0"/>
              <a:chExt cx="8718" cy="6336"/>
            </a:xfrm>
          </p:grpSpPr>
          <p:pic>
            <p:nvPicPr>
              <p:cNvPr id="17419" name="Picture 6"/>
              <p:cNvPicPr>
                <a:picLocks noChangeAspect="1" noChangeArrowheads="1"/>
              </p:cNvPicPr>
              <p:nvPr/>
            </p:nvPicPr>
            <p:blipFill>
              <a:blip r:embed="rId4" cstate="print"/>
              <a:srcRect/>
              <a:stretch>
                <a:fillRect/>
              </a:stretch>
            </p:blipFill>
            <p:spPr bwMode="auto">
              <a:xfrm>
                <a:off x="-240" y="0"/>
                <a:ext cx="6168" cy="1632"/>
              </a:xfrm>
              <a:prstGeom prst="rect">
                <a:avLst/>
              </a:prstGeom>
              <a:noFill/>
              <a:ln w="12700">
                <a:noFill/>
                <a:miter lim="800000"/>
                <a:headEnd type="none" w="sm" len="sm"/>
                <a:tailEnd type="none" w="sm" len="sm"/>
              </a:ln>
            </p:spPr>
          </p:pic>
          <p:pic>
            <p:nvPicPr>
              <p:cNvPr id="17420" name="Picture 8"/>
              <p:cNvPicPr>
                <a:picLocks noChangeAspect="1" noChangeArrowheads="1"/>
              </p:cNvPicPr>
              <p:nvPr/>
            </p:nvPicPr>
            <p:blipFill>
              <a:blip r:embed="rId5" cstate="print"/>
              <a:srcRect/>
              <a:stretch>
                <a:fillRect/>
              </a:stretch>
            </p:blipFill>
            <p:spPr bwMode="auto">
              <a:xfrm>
                <a:off x="-240" y="1632"/>
                <a:ext cx="8718" cy="4704"/>
              </a:xfrm>
              <a:prstGeom prst="rect">
                <a:avLst/>
              </a:prstGeom>
              <a:noFill/>
              <a:ln w="12700">
                <a:noFill/>
                <a:miter lim="800000"/>
                <a:headEnd type="none" w="sm" len="sm"/>
                <a:tailEnd type="none" w="sm" len="sm"/>
              </a:ln>
            </p:spPr>
          </p:pic>
        </p:grpSp>
        <p:sp>
          <p:nvSpPr>
            <p:cNvPr id="17418" name="Freeform 18"/>
            <p:cNvSpPr>
              <a:spLocks/>
            </p:cNvSpPr>
            <p:nvPr/>
          </p:nvSpPr>
          <p:spPr bwMode="auto">
            <a:xfrm>
              <a:off x="2658" y="192"/>
              <a:ext cx="2349" cy="3830"/>
            </a:xfrm>
            <a:custGeom>
              <a:avLst/>
              <a:gdLst>
                <a:gd name="T0" fmla="*/ 70 w 2349"/>
                <a:gd name="T1" fmla="*/ 84 h 3830"/>
                <a:gd name="T2" fmla="*/ 34 w 2349"/>
                <a:gd name="T3" fmla="*/ 252 h 3830"/>
                <a:gd name="T4" fmla="*/ 138 w 2349"/>
                <a:gd name="T5" fmla="*/ 555 h 3830"/>
                <a:gd name="T6" fmla="*/ 166 w 2349"/>
                <a:gd name="T7" fmla="*/ 648 h 3830"/>
                <a:gd name="T8" fmla="*/ 225 w 2349"/>
                <a:gd name="T9" fmla="*/ 750 h 3830"/>
                <a:gd name="T10" fmla="*/ 250 w 2349"/>
                <a:gd name="T11" fmla="*/ 936 h 3830"/>
                <a:gd name="T12" fmla="*/ 298 w 2349"/>
                <a:gd name="T13" fmla="*/ 984 h 3830"/>
                <a:gd name="T14" fmla="*/ 393 w 2349"/>
                <a:gd name="T15" fmla="*/ 1068 h 3830"/>
                <a:gd name="T16" fmla="*/ 447 w 2349"/>
                <a:gd name="T17" fmla="*/ 1161 h 3830"/>
                <a:gd name="T18" fmla="*/ 456 w 2349"/>
                <a:gd name="T19" fmla="*/ 1251 h 3830"/>
                <a:gd name="T20" fmla="*/ 456 w 2349"/>
                <a:gd name="T21" fmla="*/ 1359 h 3830"/>
                <a:gd name="T22" fmla="*/ 555 w 2349"/>
                <a:gd name="T23" fmla="*/ 1470 h 3830"/>
                <a:gd name="T24" fmla="*/ 586 w 2349"/>
                <a:gd name="T25" fmla="*/ 1768 h 3830"/>
                <a:gd name="T26" fmla="*/ 638 w 2349"/>
                <a:gd name="T27" fmla="*/ 2156 h 3830"/>
                <a:gd name="T28" fmla="*/ 624 w 2349"/>
                <a:gd name="T29" fmla="*/ 2610 h 3830"/>
                <a:gd name="T30" fmla="*/ 468 w 2349"/>
                <a:gd name="T31" fmla="*/ 2778 h 3830"/>
                <a:gd name="T32" fmla="*/ 258 w 2349"/>
                <a:gd name="T33" fmla="*/ 2936 h 3830"/>
                <a:gd name="T34" fmla="*/ 180 w 2349"/>
                <a:gd name="T35" fmla="*/ 3114 h 3830"/>
                <a:gd name="T36" fmla="*/ 60 w 2349"/>
                <a:gd name="T37" fmla="*/ 3165 h 3830"/>
                <a:gd name="T38" fmla="*/ 30 w 2349"/>
                <a:gd name="T39" fmla="*/ 3246 h 3830"/>
                <a:gd name="T40" fmla="*/ 54 w 2349"/>
                <a:gd name="T41" fmla="*/ 3345 h 3830"/>
                <a:gd name="T42" fmla="*/ 129 w 2349"/>
                <a:gd name="T43" fmla="*/ 3522 h 3830"/>
                <a:gd name="T44" fmla="*/ 158 w 2349"/>
                <a:gd name="T45" fmla="*/ 3642 h 3830"/>
                <a:gd name="T46" fmla="*/ 204 w 2349"/>
                <a:gd name="T47" fmla="*/ 3754 h 3830"/>
                <a:gd name="T48" fmla="*/ 280 w 2349"/>
                <a:gd name="T49" fmla="*/ 3830 h 3830"/>
                <a:gd name="T50" fmla="*/ 330 w 2349"/>
                <a:gd name="T51" fmla="*/ 3806 h 3830"/>
                <a:gd name="T52" fmla="*/ 374 w 2349"/>
                <a:gd name="T53" fmla="*/ 3726 h 3830"/>
                <a:gd name="T54" fmla="*/ 438 w 2349"/>
                <a:gd name="T55" fmla="*/ 3654 h 3830"/>
                <a:gd name="T56" fmla="*/ 644 w 2349"/>
                <a:gd name="T57" fmla="*/ 3608 h 3830"/>
                <a:gd name="T58" fmla="*/ 882 w 2349"/>
                <a:gd name="T59" fmla="*/ 3598 h 3830"/>
                <a:gd name="T60" fmla="*/ 898 w 2349"/>
                <a:gd name="T61" fmla="*/ 3448 h 3830"/>
                <a:gd name="T62" fmla="*/ 878 w 2349"/>
                <a:gd name="T63" fmla="*/ 2958 h 3830"/>
                <a:gd name="T64" fmla="*/ 2130 w 2349"/>
                <a:gd name="T65" fmla="*/ 2680 h 38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9"/>
                <a:gd name="T100" fmla="*/ 0 h 3830"/>
                <a:gd name="T101" fmla="*/ 2349 w 2349"/>
                <a:gd name="T102" fmla="*/ 3830 h 38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9" h="3830">
                  <a:moveTo>
                    <a:pt x="94" y="0"/>
                  </a:moveTo>
                  <a:cubicBezTo>
                    <a:pt x="98" y="24"/>
                    <a:pt x="72" y="60"/>
                    <a:pt x="70" y="84"/>
                  </a:cubicBezTo>
                  <a:cubicBezTo>
                    <a:pt x="34" y="156"/>
                    <a:pt x="84" y="122"/>
                    <a:pt x="58" y="180"/>
                  </a:cubicBezTo>
                  <a:cubicBezTo>
                    <a:pt x="48" y="203"/>
                    <a:pt x="34" y="252"/>
                    <a:pt x="34" y="252"/>
                  </a:cubicBezTo>
                  <a:lnTo>
                    <a:pt x="106" y="456"/>
                  </a:lnTo>
                  <a:cubicBezTo>
                    <a:pt x="121" y="508"/>
                    <a:pt x="128" y="523"/>
                    <a:pt x="138" y="555"/>
                  </a:cubicBezTo>
                  <a:cubicBezTo>
                    <a:pt x="148" y="578"/>
                    <a:pt x="160" y="576"/>
                    <a:pt x="165" y="591"/>
                  </a:cubicBezTo>
                  <a:cubicBezTo>
                    <a:pt x="170" y="606"/>
                    <a:pt x="160" y="629"/>
                    <a:pt x="166" y="648"/>
                  </a:cubicBezTo>
                  <a:cubicBezTo>
                    <a:pt x="168" y="668"/>
                    <a:pt x="201" y="692"/>
                    <a:pt x="204" y="708"/>
                  </a:cubicBezTo>
                  <a:cubicBezTo>
                    <a:pt x="214" y="725"/>
                    <a:pt x="222" y="737"/>
                    <a:pt x="225" y="750"/>
                  </a:cubicBezTo>
                  <a:cubicBezTo>
                    <a:pt x="234" y="759"/>
                    <a:pt x="213" y="785"/>
                    <a:pt x="225" y="789"/>
                  </a:cubicBezTo>
                  <a:cubicBezTo>
                    <a:pt x="243" y="842"/>
                    <a:pt x="235" y="883"/>
                    <a:pt x="250" y="936"/>
                  </a:cubicBezTo>
                  <a:cubicBezTo>
                    <a:pt x="253" y="948"/>
                    <a:pt x="253" y="963"/>
                    <a:pt x="262" y="972"/>
                  </a:cubicBezTo>
                  <a:cubicBezTo>
                    <a:pt x="271" y="981"/>
                    <a:pt x="286" y="980"/>
                    <a:pt x="298" y="984"/>
                  </a:cubicBezTo>
                  <a:cubicBezTo>
                    <a:pt x="308" y="996"/>
                    <a:pt x="347" y="1002"/>
                    <a:pt x="357" y="1026"/>
                  </a:cubicBezTo>
                  <a:cubicBezTo>
                    <a:pt x="373" y="1040"/>
                    <a:pt x="380" y="1056"/>
                    <a:pt x="393" y="1068"/>
                  </a:cubicBezTo>
                  <a:cubicBezTo>
                    <a:pt x="406" y="1080"/>
                    <a:pt x="423" y="1083"/>
                    <a:pt x="432" y="1098"/>
                  </a:cubicBezTo>
                  <a:cubicBezTo>
                    <a:pt x="441" y="1114"/>
                    <a:pt x="442" y="1140"/>
                    <a:pt x="447" y="1161"/>
                  </a:cubicBezTo>
                  <a:cubicBezTo>
                    <a:pt x="452" y="1182"/>
                    <a:pt x="460" y="1212"/>
                    <a:pt x="462" y="1227"/>
                  </a:cubicBezTo>
                  <a:cubicBezTo>
                    <a:pt x="464" y="1242"/>
                    <a:pt x="461" y="1241"/>
                    <a:pt x="456" y="1251"/>
                  </a:cubicBezTo>
                  <a:cubicBezTo>
                    <a:pt x="451" y="1261"/>
                    <a:pt x="432" y="1269"/>
                    <a:pt x="432" y="1287"/>
                  </a:cubicBezTo>
                  <a:cubicBezTo>
                    <a:pt x="434" y="1303"/>
                    <a:pt x="443" y="1337"/>
                    <a:pt x="456" y="1359"/>
                  </a:cubicBezTo>
                  <a:cubicBezTo>
                    <a:pt x="469" y="1381"/>
                    <a:pt x="490" y="1397"/>
                    <a:pt x="507" y="1416"/>
                  </a:cubicBezTo>
                  <a:cubicBezTo>
                    <a:pt x="524" y="1435"/>
                    <a:pt x="542" y="1434"/>
                    <a:pt x="555" y="1470"/>
                  </a:cubicBezTo>
                  <a:cubicBezTo>
                    <a:pt x="568" y="1506"/>
                    <a:pt x="580" y="1582"/>
                    <a:pt x="585" y="1632"/>
                  </a:cubicBezTo>
                  <a:cubicBezTo>
                    <a:pt x="590" y="1682"/>
                    <a:pt x="575" y="1715"/>
                    <a:pt x="586" y="1768"/>
                  </a:cubicBezTo>
                  <a:cubicBezTo>
                    <a:pt x="599" y="1854"/>
                    <a:pt x="628" y="1870"/>
                    <a:pt x="654" y="1948"/>
                  </a:cubicBezTo>
                  <a:cubicBezTo>
                    <a:pt x="674" y="2044"/>
                    <a:pt x="641" y="2075"/>
                    <a:pt x="638" y="2156"/>
                  </a:cubicBezTo>
                  <a:cubicBezTo>
                    <a:pt x="638" y="2245"/>
                    <a:pt x="653" y="2408"/>
                    <a:pt x="651" y="2484"/>
                  </a:cubicBezTo>
                  <a:cubicBezTo>
                    <a:pt x="635" y="2559"/>
                    <a:pt x="644" y="2588"/>
                    <a:pt x="624" y="2610"/>
                  </a:cubicBezTo>
                  <a:cubicBezTo>
                    <a:pt x="611" y="2642"/>
                    <a:pt x="596" y="2648"/>
                    <a:pt x="570" y="2676"/>
                  </a:cubicBezTo>
                  <a:cubicBezTo>
                    <a:pt x="538" y="2771"/>
                    <a:pt x="522" y="2730"/>
                    <a:pt x="468" y="2778"/>
                  </a:cubicBezTo>
                  <a:cubicBezTo>
                    <a:pt x="460" y="2790"/>
                    <a:pt x="409" y="2839"/>
                    <a:pt x="398" y="2848"/>
                  </a:cubicBezTo>
                  <a:cubicBezTo>
                    <a:pt x="294" y="2896"/>
                    <a:pt x="293" y="2901"/>
                    <a:pt x="258" y="2936"/>
                  </a:cubicBezTo>
                  <a:lnTo>
                    <a:pt x="210" y="3072"/>
                  </a:lnTo>
                  <a:lnTo>
                    <a:pt x="180" y="3114"/>
                  </a:lnTo>
                  <a:lnTo>
                    <a:pt x="148" y="3132"/>
                  </a:lnTo>
                  <a:lnTo>
                    <a:pt x="60" y="3165"/>
                  </a:lnTo>
                  <a:lnTo>
                    <a:pt x="0" y="3138"/>
                  </a:lnTo>
                  <a:lnTo>
                    <a:pt x="30" y="3246"/>
                  </a:lnTo>
                  <a:lnTo>
                    <a:pt x="18" y="3255"/>
                  </a:lnTo>
                  <a:lnTo>
                    <a:pt x="54" y="3345"/>
                  </a:lnTo>
                  <a:lnTo>
                    <a:pt x="99" y="3426"/>
                  </a:lnTo>
                  <a:lnTo>
                    <a:pt x="129" y="3522"/>
                  </a:lnTo>
                  <a:lnTo>
                    <a:pt x="160" y="3588"/>
                  </a:lnTo>
                  <a:lnTo>
                    <a:pt x="158" y="3642"/>
                  </a:lnTo>
                  <a:lnTo>
                    <a:pt x="178" y="3698"/>
                  </a:lnTo>
                  <a:lnTo>
                    <a:pt x="204" y="3754"/>
                  </a:lnTo>
                  <a:lnTo>
                    <a:pt x="240" y="3778"/>
                  </a:lnTo>
                  <a:lnTo>
                    <a:pt x="280" y="3830"/>
                  </a:lnTo>
                  <a:lnTo>
                    <a:pt x="312" y="3818"/>
                  </a:lnTo>
                  <a:lnTo>
                    <a:pt x="330" y="3806"/>
                  </a:lnTo>
                  <a:lnTo>
                    <a:pt x="346" y="3756"/>
                  </a:lnTo>
                  <a:lnTo>
                    <a:pt x="374" y="3726"/>
                  </a:lnTo>
                  <a:lnTo>
                    <a:pt x="392" y="3708"/>
                  </a:lnTo>
                  <a:lnTo>
                    <a:pt x="438" y="3654"/>
                  </a:lnTo>
                  <a:lnTo>
                    <a:pt x="550" y="3608"/>
                  </a:lnTo>
                  <a:lnTo>
                    <a:pt x="644" y="3608"/>
                  </a:lnTo>
                  <a:lnTo>
                    <a:pt x="742" y="3614"/>
                  </a:lnTo>
                  <a:lnTo>
                    <a:pt x="882" y="3598"/>
                  </a:lnTo>
                  <a:lnTo>
                    <a:pt x="876" y="3622"/>
                  </a:lnTo>
                  <a:lnTo>
                    <a:pt x="898" y="3448"/>
                  </a:lnTo>
                  <a:lnTo>
                    <a:pt x="886" y="3180"/>
                  </a:lnTo>
                  <a:lnTo>
                    <a:pt x="878" y="2958"/>
                  </a:lnTo>
                  <a:lnTo>
                    <a:pt x="2349" y="2970"/>
                  </a:lnTo>
                  <a:lnTo>
                    <a:pt x="2130" y="2680"/>
                  </a:lnTo>
                  <a:lnTo>
                    <a:pt x="94" y="0"/>
                  </a:lnTo>
                  <a:close/>
                </a:path>
              </a:pathLst>
            </a:custGeom>
            <a:noFill/>
            <a:ln w="38100">
              <a:solidFill>
                <a:schemeClr val="tx1"/>
              </a:solidFill>
              <a:round/>
              <a:headEnd type="none" w="sm" len="sm"/>
              <a:tailEnd type="none" w="sm" len="sm"/>
            </a:ln>
          </p:spPr>
          <p:txBody>
            <a:bodyPr/>
            <a:lstStyle/>
            <a:p>
              <a:endParaRPr lang="en-US" dirty="0"/>
            </a:p>
          </p:txBody>
        </p:sp>
      </p:grpSp>
      <p:sp>
        <p:nvSpPr>
          <p:cNvPr id="17412" name="Date Placeholder 9"/>
          <p:cNvSpPr>
            <a:spLocks noGrp="1"/>
          </p:cNvSpPr>
          <p:nvPr>
            <p:ph type="dt" sz="quarter" idx="10"/>
          </p:nvPr>
        </p:nvSpPr>
        <p:spPr>
          <a:noFill/>
        </p:spPr>
        <p:txBody>
          <a:bodyPr/>
          <a:lstStyle/>
          <a:p>
            <a:r>
              <a:rPr lang="en-US" dirty="0" smtClean="0"/>
              <a:t>Updated July, 2014</a:t>
            </a:r>
          </a:p>
        </p:txBody>
      </p:sp>
      <p:sp>
        <p:nvSpPr>
          <p:cNvPr id="17413" name="Slide Number Placeholder 10"/>
          <p:cNvSpPr>
            <a:spLocks noGrp="1"/>
          </p:cNvSpPr>
          <p:nvPr>
            <p:ph type="sldNum" sz="quarter" idx="12"/>
          </p:nvPr>
        </p:nvSpPr>
        <p:spPr>
          <a:noFill/>
        </p:spPr>
        <p:txBody>
          <a:bodyPr/>
          <a:lstStyle/>
          <a:p>
            <a:fld id="{941DEBBB-1538-4567-95AA-1B1954FF3399}" type="slidenum">
              <a:rPr lang="en-US" smtClean="0"/>
              <a:pPr/>
              <a:t>10</a:t>
            </a:fld>
            <a:endParaRPr lang="en-US" dirty="0" smtClean="0"/>
          </a:p>
        </p:txBody>
      </p:sp>
      <p:pic>
        <p:nvPicPr>
          <p:cNvPr id="17415" name="Picture 15" descr="anlion25"/>
          <p:cNvPicPr>
            <a:picLocks noChangeAspect="1" noChangeArrowheads="1" noCrop="1"/>
          </p:cNvPicPr>
          <p:nvPr/>
        </p:nvPicPr>
        <p:blipFill>
          <a:blip r:embed="rId6" cstate="print"/>
          <a:srcRect/>
          <a:stretch>
            <a:fillRect/>
          </a:stretch>
        </p:blipFill>
        <p:spPr bwMode="auto">
          <a:xfrm>
            <a:off x="914400" y="4343400"/>
            <a:ext cx="1238250" cy="1238250"/>
          </a:xfrm>
          <a:prstGeom prst="rect">
            <a:avLst/>
          </a:prstGeom>
          <a:noFill/>
          <a:ln w="9525">
            <a:noFill/>
            <a:miter lim="800000"/>
            <a:headEnd/>
            <a:tailEnd/>
          </a:ln>
        </p:spPr>
      </p:pic>
      <p:pic>
        <p:nvPicPr>
          <p:cNvPr id="17424" name="j0072445.wav">
            <a:hlinkClick r:id="" action="ppaction://media"/>
          </p:cNvPr>
          <p:cNvPicPr>
            <a:picLocks noRot="1" noChangeAspect="1" noChangeArrowheads="1"/>
          </p:cNvPicPr>
          <p:nvPr>
            <a:wavAudioFile r:embed="rId1" name="j0075028.wav"/>
          </p:nvPr>
        </p:nvPicPr>
        <p:blipFill>
          <a:blip r:embed="rId7" cstate="print"/>
          <a:srcRect/>
          <a:stretch>
            <a:fillRect/>
          </a:stretch>
        </p:blipFill>
        <p:spPr bwMode="auto">
          <a:xfrm>
            <a:off x="8305800" y="5943600"/>
            <a:ext cx="304800" cy="304800"/>
          </a:xfrm>
          <a:prstGeom prst="rect">
            <a:avLst/>
          </a:prstGeom>
          <a:noFill/>
          <a:ln w="9525">
            <a:noFill/>
            <a:miter lim="800000"/>
            <a:headEnd/>
            <a:tailEnd/>
          </a:ln>
        </p:spPr>
      </p:pic>
      <p:pic>
        <p:nvPicPr>
          <p:cNvPr id="53252" name="Picture 4" descr="http://www.arthursclipart.org/lions/lions/lion_spot_color.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00800" y="990600"/>
            <a:ext cx="1480185" cy="1098804"/>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par>
                                <p:cTn id="8" presetID="1" presetClass="mediacall" presetSubtype="0" fill="hold" nodeType="withEffect">
                                  <p:stCondLst>
                                    <p:cond delay="1000"/>
                                  </p:stCondLst>
                                  <p:childTnLst>
                                    <p:cmd type="call" cmd="playFrom(0.0)">
                                      <p:cBhvr>
                                        <p:cTn id="9" dur="4173" fill="hold"/>
                                        <p:tgtEl>
                                          <p:spTgt spid="174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742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dirty="0" smtClean="0"/>
              <a:t>Cabinet Officers</a:t>
            </a:r>
            <a:endParaRPr lang="en-US" dirty="0" smtClean="0"/>
          </a:p>
        </p:txBody>
      </p:sp>
      <p:sp>
        <p:nvSpPr>
          <p:cNvPr id="18435" name="Rectangle 3"/>
          <p:cNvSpPr>
            <a:spLocks noGrp="1" noChangeArrowheads="1"/>
          </p:cNvSpPr>
          <p:nvPr>
            <p:ph type="body" idx="1"/>
          </p:nvPr>
        </p:nvSpPr>
        <p:spPr>
          <a:xfrm>
            <a:off x="381000" y="990600"/>
            <a:ext cx="8382000" cy="5410200"/>
          </a:xfrm>
        </p:spPr>
        <p:txBody>
          <a:bodyPr/>
          <a:lstStyle/>
          <a:p>
            <a:r>
              <a:rPr lang="en-US" sz="2400" dirty="0" smtClean="0"/>
              <a:t>District Governor (DG)</a:t>
            </a:r>
          </a:p>
          <a:p>
            <a:r>
              <a:rPr lang="en-US" sz="2400" dirty="0" smtClean="0"/>
              <a:t>1</a:t>
            </a:r>
            <a:r>
              <a:rPr lang="en-US" sz="2400" baseline="30000" dirty="0" smtClean="0"/>
              <a:t>st</a:t>
            </a:r>
            <a:r>
              <a:rPr lang="en-US" sz="2400" dirty="0" smtClean="0"/>
              <a:t> Vice District Governor (1</a:t>
            </a:r>
            <a:r>
              <a:rPr lang="en-US" sz="2400" baseline="30000" dirty="0" smtClean="0"/>
              <a:t>st</a:t>
            </a:r>
            <a:r>
              <a:rPr lang="en-US" sz="2400" dirty="0" smtClean="0"/>
              <a:t>VDG</a:t>
            </a:r>
          </a:p>
          <a:p>
            <a:r>
              <a:rPr lang="en-US" sz="2400" dirty="0" smtClean="0"/>
              <a:t>2</a:t>
            </a:r>
            <a:r>
              <a:rPr lang="en-US" sz="2400" baseline="30000" dirty="0" smtClean="0"/>
              <a:t>nd</a:t>
            </a:r>
            <a:r>
              <a:rPr lang="en-US" sz="2400" dirty="0" smtClean="0"/>
              <a:t> Vice District Governor (2</a:t>
            </a:r>
            <a:r>
              <a:rPr lang="en-US" sz="2400" baseline="30000" dirty="0" smtClean="0"/>
              <a:t>nd</a:t>
            </a:r>
            <a:r>
              <a:rPr lang="en-US" sz="2400" dirty="0" smtClean="0"/>
              <a:t>VDG)</a:t>
            </a:r>
          </a:p>
          <a:p>
            <a:r>
              <a:rPr lang="en-US" sz="2400" dirty="0" smtClean="0"/>
              <a:t>Cabinet Secretary</a:t>
            </a:r>
          </a:p>
          <a:p>
            <a:r>
              <a:rPr lang="en-US" sz="2400" dirty="0" smtClean="0"/>
              <a:t>Cabinet Treasurer</a:t>
            </a:r>
          </a:p>
          <a:p>
            <a:r>
              <a:rPr lang="en-US" sz="2400" dirty="0" smtClean="0"/>
              <a:t>Immediate PDG (IPDG)</a:t>
            </a:r>
          </a:p>
          <a:p>
            <a:r>
              <a:rPr lang="en-US" sz="2400" dirty="0" smtClean="0"/>
              <a:t>Region Chairs, and Zone Chairs</a:t>
            </a:r>
          </a:p>
          <a:p>
            <a:r>
              <a:rPr lang="en-US" sz="2400" dirty="0" smtClean="0"/>
              <a:t>Chairman Global Leadership Team</a:t>
            </a:r>
          </a:p>
          <a:p>
            <a:r>
              <a:rPr lang="en-US" sz="2400" dirty="0" smtClean="0"/>
              <a:t>Chairman Global Membership Team</a:t>
            </a:r>
          </a:p>
          <a:p>
            <a:pPr>
              <a:buNone/>
            </a:pPr>
            <a:r>
              <a:rPr lang="en-US" sz="2400" dirty="0" smtClean="0"/>
              <a:t>The District publishes a District Directory each year and the current years Cabinet Officers are listed in the Directory.  The Directory is generally available by August of each year.</a:t>
            </a:r>
          </a:p>
        </p:txBody>
      </p:sp>
      <p:sp>
        <p:nvSpPr>
          <p:cNvPr id="18436" name="Date Placeholder 5"/>
          <p:cNvSpPr>
            <a:spLocks noGrp="1"/>
          </p:cNvSpPr>
          <p:nvPr>
            <p:ph type="dt" sz="quarter" idx="10"/>
          </p:nvPr>
        </p:nvSpPr>
        <p:spPr>
          <a:noFill/>
        </p:spPr>
        <p:txBody>
          <a:bodyPr/>
          <a:lstStyle/>
          <a:p>
            <a:r>
              <a:rPr lang="en-US" dirty="0" smtClean="0"/>
              <a:t>Updated July, 2014</a:t>
            </a:r>
          </a:p>
        </p:txBody>
      </p:sp>
      <p:sp>
        <p:nvSpPr>
          <p:cNvPr id="18437" name="Slide Number Placeholder 6"/>
          <p:cNvSpPr>
            <a:spLocks noGrp="1"/>
          </p:cNvSpPr>
          <p:nvPr>
            <p:ph type="sldNum" sz="quarter" idx="12"/>
          </p:nvPr>
        </p:nvSpPr>
        <p:spPr>
          <a:noFill/>
        </p:spPr>
        <p:txBody>
          <a:bodyPr/>
          <a:lstStyle/>
          <a:p>
            <a:fld id="{1FC40EB2-FA8E-4268-9339-B9A0101A8F81}" type="slidenum">
              <a:rPr lang="en-US" smtClean="0"/>
              <a:pPr/>
              <a:t>11</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6" fill="hold" grpId="0" nodeType="afterEffect">
                                  <p:stCondLst>
                                    <p:cond delay="100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500"/>
                            </p:stCondLst>
                            <p:childTnLst>
                              <p:par>
                                <p:cTn id="15" presetID="2" presetClass="entr" presetSubtype="6" fill="hold" grpId="0" nodeType="afterEffect">
                                  <p:stCondLst>
                                    <p:cond delay="100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6" fill="hold" grpId="0" nodeType="afterEffect">
                                  <p:stCondLst>
                                    <p:cond delay="100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500"/>
                            </p:stCondLst>
                            <p:childTnLst>
                              <p:par>
                                <p:cTn id="25" presetID="2" presetClass="entr" presetSubtype="6" fill="hold" grpId="0" nodeType="afterEffect">
                                  <p:stCondLst>
                                    <p:cond delay="100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6" fill="hold" grpId="0" nodeType="afterEffect">
                                  <p:stCondLst>
                                    <p:cond delay="1000"/>
                                  </p:stCondLst>
                                  <p:childTnLst>
                                    <p:set>
                                      <p:cBhvr>
                                        <p:cTn id="31" dur="1" fill="hold">
                                          <p:stCondLst>
                                            <p:cond delay="0"/>
                                          </p:stCondLst>
                                        </p:cTn>
                                        <p:tgtEl>
                                          <p:spTgt spid="18435">
                                            <p:txEl>
                                              <p:pRg st="5" end="5"/>
                                            </p:txEl>
                                          </p:spTgt>
                                        </p:tgtEl>
                                        <p:attrNameLst>
                                          <p:attrName>style.visibility</p:attrName>
                                        </p:attrNameLst>
                                      </p:cBhvr>
                                      <p:to>
                                        <p:strVal val="visible"/>
                                      </p:to>
                                    </p:set>
                                    <p:anim calcmode="lin" valueType="num">
                                      <p:cBhvr additive="base">
                                        <p:cTn id="32"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500"/>
                            </p:stCondLst>
                            <p:childTnLst>
                              <p:par>
                                <p:cTn id="35" presetID="2" presetClass="entr" presetSubtype="6" fill="hold" grpId="0" nodeType="afterEffect">
                                  <p:stCondLst>
                                    <p:cond delay="100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000"/>
                            </p:stCondLst>
                            <p:childTnLst>
                              <p:par>
                                <p:cTn id="40" presetID="2" presetClass="entr" presetSubtype="6" fill="hold" grpId="0" nodeType="afterEffect">
                                  <p:stCondLst>
                                    <p:cond delay="1000"/>
                                  </p:stCondLst>
                                  <p:childTnLst>
                                    <p:set>
                                      <p:cBhvr>
                                        <p:cTn id="41" dur="1" fill="hold">
                                          <p:stCondLst>
                                            <p:cond delay="0"/>
                                          </p:stCondLst>
                                        </p:cTn>
                                        <p:tgtEl>
                                          <p:spTgt spid="18435">
                                            <p:txEl>
                                              <p:pRg st="7" end="7"/>
                                            </p:txEl>
                                          </p:spTgt>
                                        </p:tgtEl>
                                        <p:attrNameLst>
                                          <p:attrName>style.visibility</p:attrName>
                                        </p:attrNameLst>
                                      </p:cBhvr>
                                      <p:to>
                                        <p:strVal val="visible"/>
                                      </p:to>
                                    </p:set>
                                    <p:anim calcmode="lin" valueType="num">
                                      <p:cBhvr additive="base">
                                        <p:cTn id="42"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3500"/>
                            </p:stCondLst>
                            <p:childTnLst>
                              <p:par>
                                <p:cTn id="45" presetID="2" presetClass="entr" presetSubtype="6" fill="hold" grpId="0" nodeType="afterEffect">
                                  <p:stCondLst>
                                    <p:cond delay="1000"/>
                                  </p:stCondLst>
                                  <p:childTnLst>
                                    <p:set>
                                      <p:cBhvr>
                                        <p:cTn id="46" dur="1" fill="hold">
                                          <p:stCondLst>
                                            <p:cond delay="0"/>
                                          </p:stCondLst>
                                        </p:cTn>
                                        <p:tgtEl>
                                          <p:spTgt spid="18435">
                                            <p:txEl>
                                              <p:pRg st="8" end="8"/>
                                            </p:txEl>
                                          </p:spTgt>
                                        </p:tgtEl>
                                        <p:attrNameLst>
                                          <p:attrName>style.visibility</p:attrName>
                                        </p:attrNameLst>
                                      </p:cBhvr>
                                      <p:to>
                                        <p:strVal val="visible"/>
                                      </p:to>
                                    </p:set>
                                    <p:anim calcmode="lin" valueType="num">
                                      <p:cBhvr additive="base">
                                        <p:cTn id="47" dur="500" fill="hold"/>
                                        <p:tgtEl>
                                          <p:spTgt spid="18435">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5000"/>
                            </p:stCondLst>
                            <p:childTnLst>
                              <p:par>
                                <p:cTn id="50" presetID="2" presetClass="entr" presetSubtype="6" fill="hold" grpId="0" nodeType="afterEffect">
                                  <p:stCondLst>
                                    <p:cond delay="1000"/>
                                  </p:stCondLst>
                                  <p:childTnLst>
                                    <p:set>
                                      <p:cBhvr>
                                        <p:cTn id="51" dur="1" fill="hold">
                                          <p:stCondLst>
                                            <p:cond delay="0"/>
                                          </p:stCondLst>
                                        </p:cTn>
                                        <p:tgtEl>
                                          <p:spTgt spid="18435">
                                            <p:txEl>
                                              <p:pRg st="9" end="9"/>
                                            </p:txEl>
                                          </p:spTgt>
                                        </p:tgtEl>
                                        <p:attrNameLst>
                                          <p:attrName>style.visibility</p:attrName>
                                        </p:attrNameLst>
                                      </p:cBhvr>
                                      <p:to>
                                        <p:strVal val="visible"/>
                                      </p:to>
                                    </p:set>
                                    <p:anim calcmode="lin" valueType="num">
                                      <p:cBhvr additive="base">
                                        <p:cTn id="52" dur="500" fill="hold"/>
                                        <p:tgtEl>
                                          <p:spTgt spid="18435">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smtClean="0"/>
              <a:t>Terms of Office</a:t>
            </a:r>
            <a:endParaRPr lang="en-US" smtClean="0"/>
          </a:p>
        </p:txBody>
      </p:sp>
      <p:sp>
        <p:nvSpPr>
          <p:cNvPr id="10243" name="Rectangle 3"/>
          <p:cNvSpPr>
            <a:spLocks noGrp="1" noChangeArrowheads="1"/>
          </p:cNvSpPr>
          <p:nvPr>
            <p:ph type="body" idx="1"/>
          </p:nvPr>
        </p:nvSpPr>
        <p:spPr/>
        <p:txBody>
          <a:bodyPr/>
          <a:lstStyle/>
          <a:p>
            <a:pPr>
              <a:lnSpc>
                <a:spcPct val="90000"/>
              </a:lnSpc>
            </a:pPr>
            <a:r>
              <a:rPr lang="en-US" dirty="0" smtClean="0"/>
              <a:t>Cabinet Officers </a:t>
            </a:r>
            <a:r>
              <a:rPr lang="en-US" dirty="0" smtClean="0"/>
              <a:t>serve </a:t>
            </a:r>
            <a:r>
              <a:rPr lang="en-US" dirty="0" smtClean="0"/>
              <a:t>one-year terms</a:t>
            </a:r>
          </a:p>
          <a:p>
            <a:pPr>
              <a:lnSpc>
                <a:spcPct val="90000"/>
              </a:lnSpc>
            </a:pPr>
            <a:r>
              <a:rPr lang="en-US" dirty="0" smtClean="0"/>
              <a:t>District Governor and Vice District Governors are elected Positions</a:t>
            </a:r>
          </a:p>
          <a:p>
            <a:pPr lvl="1">
              <a:lnSpc>
                <a:spcPct val="90000"/>
              </a:lnSpc>
            </a:pPr>
            <a:r>
              <a:rPr lang="en-US" dirty="0" smtClean="0"/>
              <a:t>Elections are held each year at the annual District Convention (generally held in May)</a:t>
            </a:r>
          </a:p>
          <a:p>
            <a:pPr>
              <a:lnSpc>
                <a:spcPct val="90000"/>
              </a:lnSpc>
            </a:pPr>
            <a:r>
              <a:rPr lang="en-US" dirty="0" smtClean="0"/>
              <a:t>District Governor appoints all others </a:t>
            </a:r>
          </a:p>
          <a:p>
            <a:pPr lvl="1">
              <a:lnSpc>
                <a:spcPct val="90000"/>
              </a:lnSpc>
            </a:pPr>
            <a:r>
              <a:rPr lang="en-US" dirty="0" smtClean="0"/>
              <a:t>May separately appoint a Cabinet Secretary and a Cabinet Treasurer or appoint one individual to serve both offices. </a:t>
            </a:r>
          </a:p>
          <a:p>
            <a:pPr lvl="1">
              <a:lnSpc>
                <a:spcPct val="90000"/>
              </a:lnSpc>
            </a:pPr>
            <a:r>
              <a:rPr lang="en-US" dirty="0" smtClean="0"/>
              <a:t>May choose not to utilize the position of Region Chair</a:t>
            </a:r>
          </a:p>
          <a:p>
            <a:pPr lvl="1">
              <a:lnSpc>
                <a:spcPct val="90000"/>
              </a:lnSpc>
            </a:pPr>
            <a:r>
              <a:rPr lang="en-US" dirty="0" smtClean="0"/>
              <a:t>Must appoint Zone Chairmen</a:t>
            </a:r>
          </a:p>
        </p:txBody>
      </p:sp>
      <p:sp>
        <p:nvSpPr>
          <p:cNvPr id="19460" name="Date Placeholder 5"/>
          <p:cNvSpPr>
            <a:spLocks noGrp="1"/>
          </p:cNvSpPr>
          <p:nvPr>
            <p:ph type="dt" sz="quarter" idx="10"/>
          </p:nvPr>
        </p:nvSpPr>
        <p:spPr>
          <a:noFill/>
        </p:spPr>
        <p:txBody>
          <a:bodyPr/>
          <a:lstStyle/>
          <a:p>
            <a:r>
              <a:rPr lang="en-US" dirty="0" smtClean="0"/>
              <a:t>Updated </a:t>
            </a:r>
            <a:r>
              <a:rPr lang="en-US" dirty="0" smtClean="0"/>
              <a:t>October, </a:t>
            </a:r>
            <a:r>
              <a:rPr lang="en-US" dirty="0" smtClean="0"/>
              <a:t>2014</a:t>
            </a:r>
          </a:p>
        </p:txBody>
      </p:sp>
      <p:sp>
        <p:nvSpPr>
          <p:cNvPr id="19461" name="Slide Number Placeholder 6"/>
          <p:cNvSpPr>
            <a:spLocks noGrp="1"/>
          </p:cNvSpPr>
          <p:nvPr>
            <p:ph type="sldNum" sz="quarter" idx="12"/>
          </p:nvPr>
        </p:nvSpPr>
        <p:spPr>
          <a:noFill/>
        </p:spPr>
        <p:txBody>
          <a:bodyPr/>
          <a:lstStyle/>
          <a:p>
            <a:fld id="{481BB60D-4403-41C4-8221-E32B52A724AD}" type="slidenum">
              <a:rPr lang="en-US" smtClean="0"/>
              <a:pPr/>
              <a:t>12</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p:cTn id="12"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p:cTn id="17"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grpId="0" nodeType="afterEffect">
                                  <p:stCondLst>
                                    <p:cond delay="1000"/>
                                  </p:stCondLst>
                                  <p:childTnLst>
                                    <p:set>
                                      <p:cBhvr>
                                        <p:cTn id="21" dur="1" fill="hold">
                                          <p:stCondLst>
                                            <p:cond delay="0"/>
                                          </p:stCondLst>
                                        </p:cTn>
                                        <p:tgtEl>
                                          <p:spTgt spid="10243">
                                            <p:txEl>
                                              <p:pRg st="3" end="3"/>
                                            </p:txEl>
                                          </p:spTgt>
                                        </p:tgtEl>
                                        <p:attrNameLst>
                                          <p:attrName>style.visibility</p:attrName>
                                        </p:attrNameLst>
                                      </p:cBhvr>
                                      <p:to>
                                        <p:strVal val="visible"/>
                                      </p:to>
                                    </p:set>
                                    <p:anim calcmode="lin" valueType="num">
                                      <p:cBhvr>
                                        <p:cTn id="22"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0243">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6000"/>
                            </p:stCondLst>
                            <p:childTnLst>
                              <p:par>
                                <p:cTn id="25" presetID="23" presetClass="entr" presetSubtype="16" fill="hold" grpId="0" nodeType="afterEffect">
                                  <p:stCondLst>
                                    <p:cond delay="100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p:cTn id="27"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0243">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7500"/>
                            </p:stCondLst>
                            <p:childTnLst>
                              <p:par>
                                <p:cTn id="30" presetID="23" presetClass="entr" presetSubtype="16" fill="hold" grpId="0" nodeType="afterEffect">
                                  <p:stCondLst>
                                    <p:cond delay="1000"/>
                                  </p:stCondLst>
                                  <p:childTnLst>
                                    <p:set>
                                      <p:cBhvr>
                                        <p:cTn id="31" dur="1" fill="hold">
                                          <p:stCondLst>
                                            <p:cond delay="0"/>
                                          </p:stCondLst>
                                        </p:cTn>
                                        <p:tgtEl>
                                          <p:spTgt spid="10243">
                                            <p:txEl>
                                              <p:pRg st="5" end="5"/>
                                            </p:txEl>
                                          </p:spTgt>
                                        </p:tgtEl>
                                        <p:attrNameLst>
                                          <p:attrName>style.visibility</p:attrName>
                                        </p:attrNameLst>
                                      </p:cBhvr>
                                      <p:to>
                                        <p:strVal val="visible"/>
                                      </p:to>
                                    </p:set>
                                    <p:anim calcmode="lin" valueType="num">
                                      <p:cBhvr>
                                        <p:cTn id="32"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0243">
                                            <p:txEl>
                                              <p:pRg st="5" end="5"/>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9000"/>
                            </p:stCondLst>
                            <p:childTnLst>
                              <p:par>
                                <p:cTn id="35" presetID="23" presetClass="entr" presetSubtype="16" fill="hold" grpId="0" nodeType="afterEffect">
                                  <p:stCondLst>
                                    <p:cond delay="100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p:cTn id="37"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024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smtClean="0"/>
              <a:t>District 4-L1 - Regions</a:t>
            </a:r>
            <a:endParaRPr lang="en-US" dirty="0" smtClean="0"/>
          </a:p>
        </p:txBody>
      </p:sp>
      <p:sp>
        <p:nvSpPr>
          <p:cNvPr id="6147" name="Rectangle 3"/>
          <p:cNvSpPr>
            <a:spLocks noGrp="1" noChangeArrowheads="1"/>
          </p:cNvSpPr>
          <p:nvPr>
            <p:ph type="body" idx="1"/>
          </p:nvPr>
        </p:nvSpPr>
        <p:spPr>
          <a:xfrm>
            <a:off x="304800" y="838200"/>
            <a:ext cx="8839200" cy="5638800"/>
          </a:xfrm>
        </p:spPr>
        <p:txBody>
          <a:bodyPr/>
          <a:lstStyle/>
          <a:p>
            <a:r>
              <a:rPr lang="en-US" sz="2400" dirty="0" smtClean="0"/>
              <a:t>Metro</a:t>
            </a:r>
          </a:p>
          <a:p>
            <a:pPr lvl="1"/>
            <a:r>
              <a:rPr lang="en-US" sz="2200" b="1" dirty="0" smtClean="0"/>
              <a:t>Region Chair – </a:t>
            </a:r>
            <a:r>
              <a:rPr lang="es-ES" sz="2200" i="1" dirty="0" err="1" smtClean="0"/>
              <a:t>Esau</a:t>
            </a:r>
            <a:r>
              <a:rPr lang="es-ES" sz="2200" i="1" dirty="0" smtClean="0"/>
              <a:t> Tenorio </a:t>
            </a:r>
            <a:r>
              <a:rPr lang="es-ES" sz="2200" i="1" dirty="0" smtClean="0"/>
              <a:t>- </a:t>
            </a:r>
            <a:r>
              <a:rPr lang="es-ES" sz="2200" i="1" dirty="0" smtClean="0"/>
              <a:t>L A Los Feliz</a:t>
            </a:r>
            <a:endParaRPr lang="en-US" sz="2200" i="1" dirty="0" smtClean="0"/>
          </a:p>
          <a:p>
            <a:pPr lvl="2"/>
            <a:r>
              <a:rPr lang="en-US" sz="1800" b="1" dirty="0" smtClean="0"/>
              <a:t>Zone “A” </a:t>
            </a:r>
            <a:r>
              <a:rPr lang="en-US" sz="1800" b="1" dirty="0" smtClean="0"/>
              <a:t>Chair </a:t>
            </a:r>
            <a:r>
              <a:rPr lang="en-US" sz="1800" b="1" dirty="0" smtClean="0"/>
              <a:t>– </a:t>
            </a:r>
            <a:r>
              <a:rPr lang="en-US" sz="1800" i="1" dirty="0" smtClean="0"/>
              <a:t>Carol Mares </a:t>
            </a:r>
            <a:r>
              <a:rPr lang="en-US" sz="1800" i="1" dirty="0" smtClean="0"/>
              <a:t>- L </a:t>
            </a:r>
            <a:r>
              <a:rPr lang="en-US" sz="1800" i="1" dirty="0" smtClean="0"/>
              <a:t>A Host</a:t>
            </a:r>
            <a:endParaRPr lang="en-US" sz="1800" i="1" dirty="0" smtClean="0"/>
          </a:p>
          <a:p>
            <a:pPr lvl="3"/>
            <a:r>
              <a:rPr lang="en-US" sz="1600" dirty="0" smtClean="0"/>
              <a:t>LA Host, LA International, </a:t>
            </a:r>
            <a:r>
              <a:rPr lang="en-US" sz="1600" dirty="0" smtClean="0"/>
              <a:t>LA </a:t>
            </a:r>
            <a:r>
              <a:rPr lang="en-US" sz="1600" dirty="0" smtClean="0"/>
              <a:t>Little </a:t>
            </a:r>
            <a:r>
              <a:rPr lang="en-US" sz="1600" dirty="0" smtClean="0"/>
              <a:t>Tokyo, LA Envision, LA Golden</a:t>
            </a:r>
            <a:endParaRPr lang="en-US" sz="1600" dirty="0" smtClean="0"/>
          </a:p>
          <a:p>
            <a:pPr lvl="2"/>
            <a:r>
              <a:rPr lang="en-US" sz="1800" b="1" dirty="0" smtClean="0"/>
              <a:t>Zone “B” Chair </a:t>
            </a:r>
            <a:r>
              <a:rPr lang="en-US" sz="1800" dirty="0" smtClean="0"/>
              <a:t>– </a:t>
            </a:r>
            <a:r>
              <a:rPr lang="en-US" sz="1800" i="1" dirty="0" smtClean="0"/>
              <a:t>Ginny Hsiao </a:t>
            </a:r>
            <a:r>
              <a:rPr lang="en-US" sz="1800" b="1" i="1" dirty="0" smtClean="0"/>
              <a:t> </a:t>
            </a:r>
            <a:r>
              <a:rPr lang="en-US" sz="1800" b="1" i="1" dirty="0" smtClean="0"/>
              <a:t>- </a:t>
            </a:r>
            <a:r>
              <a:rPr lang="en-US" sz="1800" i="1" dirty="0" smtClean="0"/>
              <a:t>LA American Global Chinese</a:t>
            </a:r>
            <a:endParaRPr lang="en-US" sz="1800" b="1" i="1" u="sng" dirty="0" smtClean="0"/>
          </a:p>
          <a:p>
            <a:pPr lvl="3"/>
            <a:r>
              <a:rPr lang="en-US" sz="1600" dirty="0" smtClean="0"/>
              <a:t>LA American Global Chinese, LA Chinatown, LA Chinese, LA Latin American, Griffith Park</a:t>
            </a:r>
          </a:p>
          <a:p>
            <a:pPr lvl="2"/>
            <a:r>
              <a:rPr lang="en-US" sz="1800" b="1" dirty="0" smtClean="0"/>
              <a:t>Zone “C” Chair </a:t>
            </a:r>
            <a:r>
              <a:rPr lang="en-US" sz="1800" dirty="0" smtClean="0"/>
              <a:t>– </a:t>
            </a:r>
            <a:r>
              <a:rPr lang="es-ES" sz="1800" i="1" dirty="0" smtClean="0"/>
              <a:t>Glenn </a:t>
            </a:r>
            <a:r>
              <a:rPr lang="es-ES" sz="1800" i="1" dirty="0" err="1" smtClean="0"/>
              <a:t>Kawahara</a:t>
            </a:r>
            <a:r>
              <a:rPr lang="es-ES" sz="1800" i="1" dirty="0" smtClean="0"/>
              <a:t> - L A Los Feliz</a:t>
            </a:r>
          </a:p>
          <a:p>
            <a:pPr lvl="3"/>
            <a:r>
              <a:rPr lang="en-US" sz="1600" dirty="0" smtClean="0"/>
              <a:t>Eagle Rock, LA Los Feliz, Northwest Glendale, Hollywood Entertainment, Wilshire</a:t>
            </a:r>
          </a:p>
          <a:p>
            <a:r>
              <a:rPr lang="en-US" sz="2400" dirty="0" smtClean="0"/>
              <a:t>Valley</a:t>
            </a:r>
          </a:p>
          <a:p>
            <a:pPr lvl="1"/>
            <a:r>
              <a:rPr lang="en-US" sz="2000" b="1" dirty="0" smtClean="0"/>
              <a:t>Region Chair </a:t>
            </a:r>
            <a:r>
              <a:rPr lang="en-US" sz="2000" dirty="0" smtClean="0"/>
              <a:t>– </a:t>
            </a:r>
            <a:r>
              <a:rPr lang="en-US" sz="2000" i="1" dirty="0" smtClean="0"/>
              <a:t>Aurelia Weinstein  - West Valley Alliance</a:t>
            </a:r>
            <a:endParaRPr lang="en-US" sz="2000" i="1" dirty="0" smtClean="0"/>
          </a:p>
          <a:p>
            <a:pPr lvl="2"/>
            <a:r>
              <a:rPr lang="en-US" sz="1800" b="1" dirty="0" smtClean="0"/>
              <a:t>Zone “A” Chair </a:t>
            </a:r>
            <a:r>
              <a:rPr lang="en-US" sz="1800" dirty="0" smtClean="0"/>
              <a:t>– </a:t>
            </a:r>
            <a:r>
              <a:rPr lang="fi-FI" sz="1800" i="1" dirty="0" smtClean="0"/>
              <a:t>Owen Kato </a:t>
            </a:r>
            <a:r>
              <a:rPr lang="fi-FI" sz="1800" i="1" dirty="0" smtClean="0"/>
              <a:t>-</a:t>
            </a:r>
            <a:r>
              <a:rPr lang="fi-FI" sz="1800" i="1" dirty="0" smtClean="0"/>
              <a:t> L A </a:t>
            </a:r>
            <a:r>
              <a:rPr lang="fi-FI" sz="1800" i="1" dirty="0" smtClean="0"/>
              <a:t>Mid-Valley</a:t>
            </a:r>
          </a:p>
          <a:p>
            <a:pPr lvl="3"/>
            <a:r>
              <a:rPr lang="en-US" sz="1600" dirty="0" smtClean="0"/>
              <a:t>Castaic</a:t>
            </a:r>
            <a:r>
              <a:rPr lang="en-US" sz="1600" dirty="0" smtClean="0"/>
              <a:t>, Greater West Valley, LA Mid Valley, North Hollywood, Toluca Lake</a:t>
            </a:r>
          </a:p>
          <a:p>
            <a:pPr lvl="2"/>
            <a:r>
              <a:rPr lang="en-US" sz="1800" b="1" dirty="0" smtClean="0"/>
              <a:t>Zone “B” </a:t>
            </a:r>
            <a:r>
              <a:rPr lang="en-US" sz="1800" b="1" dirty="0" smtClean="0"/>
              <a:t>Chair </a:t>
            </a:r>
            <a:r>
              <a:rPr lang="en-US" sz="1800" dirty="0" smtClean="0"/>
              <a:t>- </a:t>
            </a:r>
            <a:r>
              <a:rPr lang="en-US" sz="1800" i="1" dirty="0" err="1" smtClean="0"/>
              <a:t>Dionisio</a:t>
            </a:r>
            <a:r>
              <a:rPr lang="en-US" sz="1800" i="1" dirty="0" smtClean="0"/>
              <a:t> </a:t>
            </a:r>
            <a:r>
              <a:rPr lang="en-US" sz="1800" i="1" dirty="0" smtClean="0"/>
              <a:t>Marquez-</a:t>
            </a:r>
            <a:r>
              <a:rPr lang="en-US" sz="1800" i="1" dirty="0" smtClean="0"/>
              <a:t> West Valley </a:t>
            </a:r>
            <a:r>
              <a:rPr lang="en-US" sz="1800" i="1" dirty="0" smtClean="0"/>
              <a:t>Alliance</a:t>
            </a:r>
          </a:p>
          <a:p>
            <a:pPr lvl="3"/>
            <a:r>
              <a:rPr lang="en-US" sz="1600" dirty="0" smtClean="0"/>
              <a:t>Burbank </a:t>
            </a:r>
            <a:r>
              <a:rPr lang="en-US" sz="1600" dirty="0" smtClean="0"/>
              <a:t>Noon, </a:t>
            </a:r>
            <a:r>
              <a:rPr lang="en-US" sz="1600" dirty="0" err="1" smtClean="0"/>
              <a:t>Crescenta-Cañada</a:t>
            </a:r>
            <a:r>
              <a:rPr lang="en-US" sz="1600" dirty="0" smtClean="0"/>
              <a:t>, Northridge, Sunland-Tujunga, West Valley Alliance</a:t>
            </a:r>
          </a:p>
        </p:txBody>
      </p:sp>
      <p:pic>
        <p:nvPicPr>
          <p:cNvPr id="6149" name="Picture 5" descr="anlion23"/>
          <p:cNvPicPr>
            <a:picLocks noChangeAspect="1" noChangeArrowheads="1" noCrop="1"/>
          </p:cNvPicPr>
          <p:nvPr/>
        </p:nvPicPr>
        <p:blipFill>
          <a:blip r:embed="rId3" cstate="print"/>
          <a:srcRect/>
          <a:stretch>
            <a:fillRect/>
          </a:stretch>
        </p:blipFill>
        <p:spPr bwMode="auto">
          <a:xfrm>
            <a:off x="533400" y="1828800"/>
            <a:ext cx="1028700" cy="962025"/>
          </a:xfrm>
          <a:prstGeom prst="rect">
            <a:avLst/>
          </a:prstGeom>
          <a:noFill/>
          <a:ln w="9525">
            <a:noFill/>
            <a:miter lim="800000"/>
            <a:headEnd/>
            <a:tailEnd/>
          </a:ln>
        </p:spPr>
      </p:pic>
      <p:pic>
        <p:nvPicPr>
          <p:cNvPr id="6150" name="Picture 6" descr="anlion01"/>
          <p:cNvPicPr>
            <a:picLocks noChangeAspect="1" noChangeArrowheads="1" noCrop="1"/>
          </p:cNvPicPr>
          <p:nvPr/>
        </p:nvPicPr>
        <p:blipFill>
          <a:blip r:embed="rId4" cstate="print"/>
          <a:srcRect/>
          <a:stretch>
            <a:fillRect/>
          </a:stretch>
        </p:blipFill>
        <p:spPr bwMode="auto">
          <a:xfrm>
            <a:off x="7543800" y="3810000"/>
            <a:ext cx="1714500" cy="1714500"/>
          </a:xfrm>
          <a:prstGeom prst="rect">
            <a:avLst/>
          </a:prstGeom>
          <a:noFill/>
          <a:ln w="9525">
            <a:noFill/>
            <a:miter lim="800000"/>
            <a:headEnd/>
            <a:tailEnd/>
          </a:ln>
        </p:spPr>
      </p:pic>
      <p:sp>
        <p:nvSpPr>
          <p:cNvPr id="20486" name="Date Placeholder 7"/>
          <p:cNvSpPr>
            <a:spLocks noGrp="1"/>
          </p:cNvSpPr>
          <p:nvPr>
            <p:ph type="dt" sz="quarter" idx="10"/>
          </p:nvPr>
        </p:nvSpPr>
        <p:spPr>
          <a:xfrm>
            <a:off x="685800" y="6477000"/>
            <a:ext cx="1905000" cy="304800"/>
          </a:xfrm>
          <a:noFill/>
        </p:spPr>
        <p:txBody>
          <a:bodyPr/>
          <a:lstStyle/>
          <a:p>
            <a:r>
              <a:rPr lang="en-US" dirty="0" smtClean="0"/>
              <a:t>Updated </a:t>
            </a:r>
            <a:r>
              <a:rPr lang="en-US" dirty="0" smtClean="0"/>
              <a:t>October, 2015</a:t>
            </a:r>
            <a:endParaRPr lang="en-US" dirty="0" smtClean="0"/>
          </a:p>
        </p:txBody>
      </p:sp>
      <p:sp>
        <p:nvSpPr>
          <p:cNvPr id="20487" name="Slide Number Placeholder 8"/>
          <p:cNvSpPr>
            <a:spLocks noGrp="1"/>
          </p:cNvSpPr>
          <p:nvPr>
            <p:ph type="sldNum" sz="quarter" idx="12"/>
          </p:nvPr>
        </p:nvSpPr>
        <p:spPr>
          <a:noFill/>
        </p:spPr>
        <p:txBody>
          <a:bodyPr/>
          <a:lstStyle/>
          <a:p>
            <a:fld id="{3AFDAAEB-5FD9-4646-8947-00DD0F00C2B0}" type="slidenum">
              <a:rPr lang="en-US" smtClean="0"/>
              <a:pPr/>
              <a:t>13</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8" presetClass="entr" presetSubtype="12" fill="hold" nodeType="afterEffect">
                                  <p:stCondLst>
                                    <p:cond delay="1500"/>
                                  </p:stCondLst>
                                  <p:childTnLst>
                                    <p:set>
                                      <p:cBhvr>
                                        <p:cTn id="11" dur="1" fill="hold">
                                          <p:stCondLst>
                                            <p:cond delay="0"/>
                                          </p:stCondLst>
                                        </p:cTn>
                                        <p:tgtEl>
                                          <p:spTgt spid="6149"/>
                                        </p:tgtEl>
                                        <p:attrNameLst>
                                          <p:attrName>style.visibility</p:attrName>
                                        </p:attrNameLst>
                                      </p:cBhvr>
                                      <p:to>
                                        <p:strVal val="visible"/>
                                      </p:to>
                                    </p:set>
                                    <p:animEffect transition="in" filter="strips(downLeft)">
                                      <p:cBhvr>
                                        <p:cTn id="12" dur="1000"/>
                                        <p:tgtEl>
                                          <p:spTgt spid="6149"/>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p:cTn id="17"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p:cTn id="23"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147">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 calcmode="lin" valueType="num">
                                      <p:cBhvr>
                                        <p:cTn id="27"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1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anim calcmode="lin" valueType="num">
                                      <p:cBhvr>
                                        <p:cTn id="33"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6147">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p:cTn id="37"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1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p:cTn id="43"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147">
                                            <p:txEl>
                                              <p:pRg st="6" end="6"/>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 calcmode="lin" valueType="num">
                                      <p:cBhvr>
                                        <p:cTn id="47" dur="5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614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nodeType="after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147">
                                            <p:txEl>
                                              <p:pRg st="8" end="8"/>
                                            </p:txEl>
                                          </p:spTgt>
                                        </p:tgtEl>
                                        <p:attrNameLst>
                                          <p:attrName>style.visibility</p:attrName>
                                        </p:attrNameLst>
                                      </p:cBhvr>
                                      <p:to>
                                        <p:strVal val="visible"/>
                                      </p:to>
                                    </p:set>
                                    <p:anim calcmode="lin" valueType="num">
                                      <p:cBhvr>
                                        <p:cTn id="53"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6147">
                                            <p:txEl>
                                              <p:pRg st="8" end="8"/>
                                            </p:txEl>
                                          </p:spTgt>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2" presetClass="entr" presetSubtype="4" fill="hold" nodeType="afterEffect">
                                  <p:stCondLst>
                                    <p:cond delay="2000"/>
                                  </p:stCondLst>
                                  <p:childTnLst>
                                    <p:set>
                                      <p:cBhvr>
                                        <p:cTn id="57" dur="1" fill="hold">
                                          <p:stCondLst>
                                            <p:cond delay="0"/>
                                          </p:stCondLst>
                                        </p:cTn>
                                        <p:tgtEl>
                                          <p:spTgt spid="6150"/>
                                        </p:tgtEl>
                                        <p:attrNameLst>
                                          <p:attrName>style.visibility</p:attrName>
                                        </p:attrNameLst>
                                      </p:cBhvr>
                                      <p:to>
                                        <p:strVal val="visible"/>
                                      </p:to>
                                    </p:set>
                                    <p:animEffect transition="in" filter="slide(fromBottom)">
                                      <p:cBhvr>
                                        <p:cTn id="58" dur="2000"/>
                                        <p:tgtEl>
                                          <p:spTgt spid="6150"/>
                                        </p:tgtEl>
                                      </p:cBhvr>
                                    </p:animEffect>
                                  </p:childTnLst>
                                </p:cTn>
                              </p:par>
                            </p:childTnLst>
                          </p:cTn>
                        </p:par>
                        <p:par>
                          <p:cTn id="59" fill="hold" nodeType="afterGroup">
                            <p:stCondLst>
                              <p:cond delay="4500"/>
                            </p:stCondLst>
                            <p:childTnLst>
                              <p:par>
                                <p:cTn id="60" presetID="23" presetClass="entr" presetSubtype="16" fill="hold" grpId="0" nodeType="afterEffect">
                                  <p:stCondLst>
                                    <p:cond delay="2000"/>
                                  </p:stCondLst>
                                  <p:childTnLst>
                                    <p:set>
                                      <p:cBhvr>
                                        <p:cTn id="61" dur="1" fill="hold">
                                          <p:stCondLst>
                                            <p:cond delay="0"/>
                                          </p:stCondLst>
                                        </p:cTn>
                                        <p:tgtEl>
                                          <p:spTgt spid="6147">
                                            <p:txEl>
                                              <p:pRg st="9" end="9"/>
                                            </p:txEl>
                                          </p:spTgt>
                                        </p:tgtEl>
                                        <p:attrNameLst>
                                          <p:attrName>style.visibility</p:attrName>
                                        </p:attrNameLst>
                                      </p:cBhvr>
                                      <p:to>
                                        <p:strVal val="visible"/>
                                      </p:to>
                                    </p:set>
                                    <p:anim calcmode="lin" valueType="num">
                                      <p:cBhvr>
                                        <p:cTn id="62" dur="500" fill="hold"/>
                                        <p:tgtEl>
                                          <p:spTgt spid="6147">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6147">
                                            <p:txEl>
                                              <p:pRg st="9" end="9"/>
                                            </p:txEl>
                                          </p:spTgt>
                                        </p:tgtEl>
                                        <p:attrNameLst>
                                          <p:attrName>ppt_h</p:attrName>
                                        </p:attrNameLst>
                                      </p:cBhvr>
                                      <p:tavLst>
                                        <p:tav tm="0">
                                          <p:val>
                                            <p:fltVal val="0"/>
                                          </p:val>
                                        </p:tav>
                                        <p:tav tm="100000">
                                          <p:val>
                                            <p:strVal val="#ppt_h"/>
                                          </p:val>
                                        </p:tav>
                                      </p:tavLst>
                                    </p:anim>
                                  </p:childTnLst>
                                </p:cTn>
                              </p:par>
                            </p:childTnLst>
                          </p:cTn>
                        </p:par>
                        <p:par>
                          <p:cTn id="64" fill="hold" nodeType="afterGroup">
                            <p:stCondLst>
                              <p:cond delay="7000"/>
                            </p:stCondLst>
                            <p:childTnLst>
                              <p:par>
                                <p:cTn id="65" presetID="23" presetClass="entr" presetSubtype="16" fill="hold" grpId="0" nodeType="afterEffect">
                                  <p:stCondLst>
                                    <p:cond delay="1000"/>
                                  </p:stCondLst>
                                  <p:childTnLst>
                                    <p:set>
                                      <p:cBhvr>
                                        <p:cTn id="66" dur="1" fill="hold">
                                          <p:stCondLst>
                                            <p:cond delay="0"/>
                                          </p:stCondLst>
                                        </p:cTn>
                                        <p:tgtEl>
                                          <p:spTgt spid="6147">
                                            <p:txEl>
                                              <p:pRg st="10" end="10"/>
                                            </p:txEl>
                                          </p:spTgt>
                                        </p:tgtEl>
                                        <p:attrNameLst>
                                          <p:attrName>style.visibility</p:attrName>
                                        </p:attrNameLst>
                                      </p:cBhvr>
                                      <p:to>
                                        <p:strVal val="visible"/>
                                      </p:to>
                                    </p:set>
                                    <p:anim calcmode="lin" valueType="num">
                                      <p:cBhvr>
                                        <p:cTn id="67" dur="500" fill="hold"/>
                                        <p:tgtEl>
                                          <p:spTgt spid="6147">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6147">
                                            <p:txEl>
                                              <p:pRg st="10" end="10"/>
                                            </p:txEl>
                                          </p:spTgt>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6147">
                                            <p:txEl>
                                              <p:pRg st="11" end="11"/>
                                            </p:txEl>
                                          </p:spTgt>
                                        </p:tgtEl>
                                        <p:attrNameLst>
                                          <p:attrName>style.visibility</p:attrName>
                                        </p:attrNameLst>
                                      </p:cBhvr>
                                      <p:to>
                                        <p:strVal val="visible"/>
                                      </p:to>
                                    </p:set>
                                    <p:anim calcmode="lin" valueType="num">
                                      <p:cBhvr>
                                        <p:cTn id="71" dur="500" fill="hold"/>
                                        <p:tgtEl>
                                          <p:spTgt spid="6147">
                                            <p:txEl>
                                              <p:pRg st="11" end="11"/>
                                            </p:txEl>
                                          </p:spTgt>
                                        </p:tgtEl>
                                        <p:attrNameLst>
                                          <p:attrName>ppt_w</p:attrName>
                                        </p:attrNameLst>
                                      </p:cBhvr>
                                      <p:tavLst>
                                        <p:tav tm="0">
                                          <p:val>
                                            <p:fltVal val="0"/>
                                          </p:val>
                                        </p:tav>
                                        <p:tav tm="100000">
                                          <p:val>
                                            <p:strVal val="#ppt_w"/>
                                          </p:val>
                                        </p:tav>
                                      </p:tavLst>
                                    </p:anim>
                                    <p:anim calcmode="lin" valueType="num">
                                      <p:cBhvr>
                                        <p:cTn id="72" dur="500" fill="hold"/>
                                        <p:tgtEl>
                                          <p:spTgt spid="6147">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nodeType="after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147">
                                            <p:txEl>
                                              <p:pRg st="12" end="12"/>
                                            </p:txEl>
                                          </p:spTgt>
                                        </p:tgtEl>
                                        <p:attrNameLst>
                                          <p:attrName>style.visibility</p:attrName>
                                        </p:attrNameLst>
                                      </p:cBhvr>
                                      <p:to>
                                        <p:strVal val="visible"/>
                                      </p:to>
                                    </p:set>
                                    <p:anim calcmode="lin" valueType="num">
                                      <p:cBhvr>
                                        <p:cTn id="77" dur="500" fill="hold"/>
                                        <p:tgtEl>
                                          <p:spTgt spid="6147">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6147">
                                            <p:txEl>
                                              <p:pRg st="12" end="12"/>
                                            </p:txEl>
                                          </p:spTgt>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6147">
                                            <p:txEl>
                                              <p:pRg st="13" end="13"/>
                                            </p:txEl>
                                          </p:spTgt>
                                        </p:tgtEl>
                                        <p:attrNameLst>
                                          <p:attrName>style.visibility</p:attrName>
                                        </p:attrNameLst>
                                      </p:cBhvr>
                                      <p:to>
                                        <p:strVal val="visible"/>
                                      </p:to>
                                    </p:set>
                                    <p:anim calcmode="lin" valueType="num">
                                      <p:cBhvr>
                                        <p:cTn id="81" dur="500" fill="hold"/>
                                        <p:tgtEl>
                                          <p:spTgt spid="6147">
                                            <p:txEl>
                                              <p:pRg st="13" end="13"/>
                                            </p:txEl>
                                          </p:spTgt>
                                        </p:tgtEl>
                                        <p:attrNameLst>
                                          <p:attrName>ppt_w</p:attrName>
                                        </p:attrNameLst>
                                      </p:cBhvr>
                                      <p:tavLst>
                                        <p:tav tm="0">
                                          <p:val>
                                            <p:fltVal val="0"/>
                                          </p:val>
                                        </p:tav>
                                        <p:tav tm="100000">
                                          <p:val>
                                            <p:strVal val="#ppt_w"/>
                                          </p:val>
                                        </p:tav>
                                      </p:tavLst>
                                    </p:anim>
                                    <p:anim calcmode="lin" valueType="num">
                                      <p:cBhvr>
                                        <p:cTn id="82" dur="500" fill="hold"/>
                                        <p:tgtEl>
                                          <p:spTgt spid="6147">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7" name="Picture 5" descr="anlion03"/>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6324600" y="3657600"/>
            <a:ext cx="2514600" cy="1941513"/>
          </a:xfrm>
          <a:prstGeom prst="rect">
            <a:avLst/>
          </a:prstGeom>
          <a:noFill/>
          <a:ln w="9525">
            <a:noFill/>
            <a:miter lim="800000"/>
            <a:headEnd/>
            <a:tailEnd/>
          </a:ln>
        </p:spPr>
      </p:pic>
      <p:sp>
        <p:nvSpPr>
          <p:cNvPr id="21507" name="Rectangle 2"/>
          <p:cNvSpPr>
            <a:spLocks noGrp="1" noChangeArrowheads="1"/>
          </p:cNvSpPr>
          <p:nvPr>
            <p:ph type="title"/>
          </p:nvPr>
        </p:nvSpPr>
        <p:spPr>
          <a:xfrm>
            <a:off x="1257300" y="228600"/>
            <a:ext cx="6629400" cy="914400"/>
          </a:xfrm>
        </p:spPr>
        <p:txBody>
          <a:bodyPr/>
          <a:lstStyle/>
          <a:p>
            <a:r>
              <a:rPr lang="en-US" sz="3600" b="1" dirty="0" smtClean="0"/>
              <a:t>District 4-L1 – Regions (cont.)</a:t>
            </a:r>
            <a:endParaRPr lang="en-US" sz="3600" dirty="0" smtClean="0"/>
          </a:p>
        </p:txBody>
      </p:sp>
      <p:sp>
        <p:nvSpPr>
          <p:cNvPr id="8195" name="Rectangle 3"/>
          <p:cNvSpPr>
            <a:spLocks noGrp="1" noChangeArrowheads="1"/>
          </p:cNvSpPr>
          <p:nvPr>
            <p:ph type="body" idx="1"/>
          </p:nvPr>
        </p:nvSpPr>
        <p:spPr/>
        <p:txBody>
          <a:bodyPr/>
          <a:lstStyle/>
          <a:p>
            <a:pPr>
              <a:lnSpc>
                <a:spcPct val="90000"/>
              </a:lnSpc>
            </a:pPr>
            <a:r>
              <a:rPr lang="en-US" sz="2200" dirty="0" smtClean="0"/>
              <a:t>Desert</a:t>
            </a:r>
          </a:p>
          <a:p>
            <a:pPr lvl="1">
              <a:lnSpc>
                <a:spcPct val="90000"/>
              </a:lnSpc>
            </a:pPr>
            <a:r>
              <a:rPr lang="en-US" sz="2000" b="1" dirty="0" smtClean="0"/>
              <a:t>Region</a:t>
            </a:r>
            <a:r>
              <a:rPr lang="en-US" sz="2000" b="1" dirty="0" smtClean="0"/>
              <a:t> Chair </a:t>
            </a:r>
            <a:r>
              <a:rPr lang="en-US" sz="2000" i="1" dirty="0" smtClean="0"/>
              <a:t>– </a:t>
            </a:r>
            <a:r>
              <a:rPr lang="en-US" sz="2000" i="1" dirty="0" smtClean="0"/>
              <a:t>Scott </a:t>
            </a:r>
            <a:r>
              <a:rPr lang="en-US" sz="2000" i="1" dirty="0" smtClean="0"/>
              <a:t>Wedding</a:t>
            </a:r>
            <a:r>
              <a:rPr lang="en-US" sz="2000" i="1" dirty="0" smtClean="0"/>
              <a:t> - Acton</a:t>
            </a:r>
            <a:endParaRPr lang="en-US" sz="2000" i="1" dirty="0" smtClean="0"/>
          </a:p>
          <a:p>
            <a:pPr lvl="2">
              <a:lnSpc>
                <a:spcPct val="90000"/>
              </a:lnSpc>
            </a:pPr>
            <a:r>
              <a:rPr lang="en-US" b="1" dirty="0" smtClean="0"/>
              <a:t>Zone “A” </a:t>
            </a:r>
            <a:r>
              <a:rPr lang="en-US" b="1" dirty="0" smtClean="0"/>
              <a:t>Chair - </a:t>
            </a:r>
            <a:r>
              <a:rPr lang="en-US" i="1" dirty="0" smtClean="0"/>
              <a:t>Terry Cornell  - Palmdale</a:t>
            </a:r>
            <a:endParaRPr lang="en-US" i="1" dirty="0" smtClean="0"/>
          </a:p>
          <a:p>
            <a:pPr lvl="3">
              <a:lnSpc>
                <a:spcPct val="90000"/>
              </a:lnSpc>
            </a:pPr>
            <a:r>
              <a:rPr lang="en-US" dirty="0" smtClean="0"/>
              <a:t>Acton, Mojave, Palmdale</a:t>
            </a:r>
          </a:p>
          <a:p>
            <a:pPr lvl="2">
              <a:lnSpc>
                <a:spcPct val="90000"/>
              </a:lnSpc>
            </a:pPr>
            <a:r>
              <a:rPr lang="en-US" b="1" dirty="0" smtClean="0"/>
              <a:t>Zone “B” Chair</a:t>
            </a:r>
            <a:r>
              <a:rPr lang="en-US" dirty="0" smtClean="0"/>
              <a:t> </a:t>
            </a:r>
            <a:r>
              <a:rPr lang="en-US" dirty="0" smtClean="0"/>
              <a:t>– </a:t>
            </a:r>
            <a:r>
              <a:rPr lang="en-US" i="1" dirty="0" smtClean="0"/>
              <a:t>Susan Morrison </a:t>
            </a:r>
            <a:r>
              <a:rPr lang="en-US" i="1" dirty="0" smtClean="0"/>
              <a:t>-Tehachapi</a:t>
            </a:r>
          </a:p>
          <a:p>
            <a:pPr lvl="3">
              <a:lnSpc>
                <a:spcPct val="90000"/>
              </a:lnSpc>
            </a:pPr>
            <a:r>
              <a:rPr lang="en-US" dirty="0" smtClean="0"/>
              <a:t>Boron</a:t>
            </a:r>
            <a:r>
              <a:rPr lang="en-US" dirty="0" smtClean="0"/>
              <a:t>, California </a:t>
            </a:r>
            <a:r>
              <a:rPr lang="en-US" dirty="0" smtClean="0"/>
              <a:t>City Host, </a:t>
            </a:r>
            <a:r>
              <a:rPr lang="en-US" dirty="0" smtClean="0"/>
              <a:t>Ridgecrest, Tehachapi</a:t>
            </a:r>
          </a:p>
          <a:p>
            <a:pPr>
              <a:lnSpc>
                <a:spcPct val="90000"/>
              </a:lnSpc>
            </a:pPr>
            <a:r>
              <a:rPr lang="en-US" sz="2200" dirty="0" smtClean="0"/>
              <a:t>Sierra</a:t>
            </a:r>
          </a:p>
          <a:p>
            <a:pPr lvl="1">
              <a:lnSpc>
                <a:spcPct val="90000"/>
              </a:lnSpc>
            </a:pPr>
            <a:r>
              <a:rPr lang="en-US" sz="2000" b="1" dirty="0" smtClean="0"/>
              <a:t>Region</a:t>
            </a:r>
            <a:r>
              <a:rPr lang="en-US" sz="2000" b="1" dirty="0" smtClean="0"/>
              <a:t> Chair – </a:t>
            </a:r>
            <a:r>
              <a:rPr lang="en-US" sz="2000" i="1" dirty="0" smtClean="0"/>
              <a:t>Ken </a:t>
            </a:r>
            <a:r>
              <a:rPr lang="en-US" sz="2000" i="1" dirty="0" smtClean="0"/>
              <a:t>Lloyd</a:t>
            </a:r>
            <a:r>
              <a:rPr lang="en-US" sz="2000" i="1" dirty="0" smtClean="0"/>
              <a:t> - Bishop</a:t>
            </a:r>
            <a:endParaRPr lang="en-US" sz="2000" i="1" dirty="0" smtClean="0"/>
          </a:p>
          <a:p>
            <a:pPr lvl="2">
              <a:lnSpc>
                <a:spcPct val="90000"/>
              </a:lnSpc>
            </a:pPr>
            <a:r>
              <a:rPr lang="en-US" dirty="0" smtClean="0"/>
              <a:t>Zone “A” Chair – </a:t>
            </a:r>
            <a:r>
              <a:rPr lang="en-US" i="1" dirty="0" smtClean="0"/>
              <a:t>Jeffrey </a:t>
            </a:r>
            <a:r>
              <a:rPr lang="en-US" i="1" dirty="0" err="1" smtClean="0"/>
              <a:t>Mullenhour</a:t>
            </a:r>
            <a:r>
              <a:rPr lang="en-US" i="1" dirty="0" smtClean="0"/>
              <a:t> </a:t>
            </a:r>
            <a:r>
              <a:rPr lang="en-US" i="1" dirty="0" smtClean="0"/>
              <a:t>- </a:t>
            </a:r>
            <a:r>
              <a:rPr lang="en-US" i="1" dirty="0" smtClean="0"/>
              <a:t>Bishop</a:t>
            </a:r>
            <a:endParaRPr lang="en-US" i="1" dirty="0" smtClean="0"/>
          </a:p>
          <a:p>
            <a:pPr lvl="3">
              <a:lnSpc>
                <a:spcPct val="90000"/>
              </a:lnSpc>
            </a:pPr>
            <a:r>
              <a:rPr lang="en-US" dirty="0" smtClean="0"/>
              <a:t>Bishop, Independence, Lone Pine, </a:t>
            </a:r>
            <a:r>
              <a:rPr lang="en-US" dirty="0" smtClean="0"/>
              <a:t>Mammoth </a:t>
            </a:r>
            <a:r>
              <a:rPr lang="en-US" dirty="0" smtClean="0"/>
              <a:t>Lakes</a:t>
            </a:r>
          </a:p>
        </p:txBody>
      </p:sp>
      <p:sp>
        <p:nvSpPr>
          <p:cNvPr id="21510" name="Date Placeholder 7"/>
          <p:cNvSpPr>
            <a:spLocks noGrp="1"/>
          </p:cNvSpPr>
          <p:nvPr>
            <p:ph type="dt" sz="quarter" idx="10"/>
          </p:nvPr>
        </p:nvSpPr>
        <p:spPr>
          <a:noFill/>
        </p:spPr>
        <p:txBody>
          <a:bodyPr/>
          <a:lstStyle/>
          <a:p>
            <a:r>
              <a:rPr lang="en-US" dirty="0" smtClean="0"/>
              <a:t>Updated </a:t>
            </a:r>
            <a:r>
              <a:rPr lang="en-US" dirty="0" smtClean="0"/>
              <a:t>October, 2015</a:t>
            </a:r>
            <a:endParaRPr lang="en-US" dirty="0" smtClean="0"/>
          </a:p>
        </p:txBody>
      </p:sp>
      <p:sp>
        <p:nvSpPr>
          <p:cNvPr id="21511" name="Slide Number Placeholder 8"/>
          <p:cNvSpPr>
            <a:spLocks noGrp="1"/>
          </p:cNvSpPr>
          <p:nvPr>
            <p:ph type="sldNum" sz="quarter" idx="12"/>
          </p:nvPr>
        </p:nvSpPr>
        <p:spPr>
          <a:noFill/>
        </p:spPr>
        <p:txBody>
          <a:bodyPr/>
          <a:lstStyle/>
          <a:p>
            <a:fld id="{0B1A54A1-AC5C-45B7-B060-6FCF3485A806}" type="slidenum">
              <a:rPr lang="en-US" smtClean="0"/>
              <a:pPr/>
              <a:t>14</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50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819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81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819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2000"/>
                            </p:stCondLst>
                            <p:childTnLst>
                              <p:par>
                                <p:cTn id="12" presetID="23" presetClass="entr" presetSubtype="272" fill="hold" grpId="0" nodeType="after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2/3*#ppt_w"/>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3000"/>
                            </p:stCondLst>
                            <p:childTnLst>
                              <p:par>
                                <p:cTn id="17" presetID="23" presetClass="entr" presetSubtype="272"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p:cTn id="19" dur="1000" fill="hold"/>
                                        <p:tgtEl>
                                          <p:spTgt spid="8195">
                                            <p:txEl>
                                              <p:pRg st="2" end="2"/>
                                            </p:txEl>
                                          </p:spTgt>
                                        </p:tgtEl>
                                        <p:attrNameLst>
                                          <p:attrName>ppt_w</p:attrName>
                                        </p:attrNameLst>
                                      </p:cBhvr>
                                      <p:tavLst>
                                        <p:tav tm="0">
                                          <p:val>
                                            <p:strVal val="2/3*#ppt_w"/>
                                          </p:val>
                                        </p:tav>
                                        <p:tav tm="100000">
                                          <p:val>
                                            <p:strVal val="#ppt_w"/>
                                          </p:val>
                                        </p:tav>
                                      </p:tavLst>
                                    </p:anim>
                                    <p:anim calcmode="lin" valueType="num">
                                      <p:cBhvr>
                                        <p:cTn id="20" dur="1000" fill="hold"/>
                                        <p:tgtEl>
                                          <p:spTgt spid="8195">
                                            <p:txEl>
                                              <p:pRg st="2" end="2"/>
                                            </p:txEl>
                                          </p:spTgt>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4000"/>
                            </p:stCondLst>
                            <p:childTnLst>
                              <p:par>
                                <p:cTn id="22" presetID="23" presetClass="entr" presetSubtype="272" fill="hold" grpId="0" nodeType="afterEffect">
                                  <p:stCondLst>
                                    <p:cond delay="0"/>
                                  </p:stCondLst>
                                  <p:childTnLst>
                                    <p:set>
                                      <p:cBhvr>
                                        <p:cTn id="23" dur="1" fill="hold">
                                          <p:stCondLst>
                                            <p:cond delay="0"/>
                                          </p:stCondLst>
                                        </p:cTn>
                                        <p:tgtEl>
                                          <p:spTgt spid="8195">
                                            <p:txEl>
                                              <p:pRg st="3" end="3"/>
                                            </p:txEl>
                                          </p:spTgt>
                                        </p:tgtEl>
                                        <p:attrNameLst>
                                          <p:attrName>style.visibility</p:attrName>
                                        </p:attrNameLst>
                                      </p:cBhvr>
                                      <p:to>
                                        <p:strVal val="visible"/>
                                      </p:to>
                                    </p:set>
                                    <p:anim calcmode="lin" valueType="num">
                                      <p:cBhvr>
                                        <p:cTn id="24" dur="1000" fill="hold"/>
                                        <p:tgtEl>
                                          <p:spTgt spid="8195">
                                            <p:txEl>
                                              <p:pRg st="3" end="3"/>
                                            </p:txEl>
                                          </p:spTgt>
                                        </p:tgtEl>
                                        <p:attrNameLst>
                                          <p:attrName>ppt_w</p:attrName>
                                        </p:attrNameLst>
                                      </p:cBhvr>
                                      <p:tavLst>
                                        <p:tav tm="0">
                                          <p:val>
                                            <p:strVal val="2/3*#ppt_w"/>
                                          </p:val>
                                        </p:tav>
                                        <p:tav tm="100000">
                                          <p:val>
                                            <p:strVal val="#ppt_w"/>
                                          </p:val>
                                        </p:tav>
                                      </p:tavLst>
                                    </p:anim>
                                    <p:anim calcmode="lin" valueType="num">
                                      <p:cBhvr>
                                        <p:cTn id="25" dur="1000" fill="hold"/>
                                        <p:tgtEl>
                                          <p:spTgt spid="8195">
                                            <p:txEl>
                                              <p:pRg st="3" end="3"/>
                                            </p:txEl>
                                          </p:spTgt>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5000"/>
                            </p:stCondLst>
                            <p:childTnLst>
                              <p:par>
                                <p:cTn id="27" presetID="23" presetClass="entr" presetSubtype="272" fill="hold" grpId="0" nodeType="afterEffect">
                                  <p:stCondLst>
                                    <p:cond delay="0"/>
                                  </p:stCondLst>
                                  <p:childTnLst>
                                    <p:set>
                                      <p:cBhvr>
                                        <p:cTn id="28" dur="1" fill="hold">
                                          <p:stCondLst>
                                            <p:cond delay="0"/>
                                          </p:stCondLst>
                                        </p:cTn>
                                        <p:tgtEl>
                                          <p:spTgt spid="8195">
                                            <p:txEl>
                                              <p:pRg st="4" end="4"/>
                                            </p:txEl>
                                          </p:spTgt>
                                        </p:tgtEl>
                                        <p:attrNameLst>
                                          <p:attrName>style.visibility</p:attrName>
                                        </p:attrNameLst>
                                      </p:cBhvr>
                                      <p:to>
                                        <p:strVal val="visible"/>
                                      </p:to>
                                    </p:set>
                                    <p:anim calcmode="lin" valueType="num">
                                      <p:cBhvr>
                                        <p:cTn id="29" dur="1000" fill="hold"/>
                                        <p:tgtEl>
                                          <p:spTgt spid="8195">
                                            <p:txEl>
                                              <p:pRg st="4" end="4"/>
                                            </p:txEl>
                                          </p:spTgt>
                                        </p:tgtEl>
                                        <p:attrNameLst>
                                          <p:attrName>ppt_w</p:attrName>
                                        </p:attrNameLst>
                                      </p:cBhvr>
                                      <p:tavLst>
                                        <p:tav tm="0">
                                          <p:val>
                                            <p:strVal val="2/3*#ppt_w"/>
                                          </p:val>
                                        </p:tav>
                                        <p:tav tm="100000">
                                          <p:val>
                                            <p:strVal val="#ppt_w"/>
                                          </p:val>
                                        </p:tav>
                                      </p:tavLst>
                                    </p:anim>
                                    <p:anim calcmode="lin" valueType="num">
                                      <p:cBhvr>
                                        <p:cTn id="30" dur="1000" fill="hold"/>
                                        <p:tgtEl>
                                          <p:spTgt spid="8195">
                                            <p:txEl>
                                              <p:pRg st="4" end="4"/>
                                            </p:txEl>
                                          </p:spTgt>
                                        </p:tgtEl>
                                        <p:attrNameLst>
                                          <p:attrName>ppt_h</p:attrName>
                                        </p:attrNameLst>
                                      </p:cBhvr>
                                      <p:tavLst>
                                        <p:tav tm="0">
                                          <p:val>
                                            <p:strVal val="2/3*#ppt_h"/>
                                          </p:val>
                                        </p:tav>
                                        <p:tav tm="100000">
                                          <p:val>
                                            <p:strVal val="#ppt_h"/>
                                          </p:val>
                                        </p:tav>
                                      </p:tavLst>
                                    </p:anim>
                                  </p:childTnLst>
                                </p:cTn>
                              </p:par>
                              <p:par>
                                <p:cTn id="31" presetID="23" presetClass="entr" presetSubtype="272" fill="hold" grpId="0" nodeType="withEffect">
                                  <p:stCondLst>
                                    <p:cond delay="0"/>
                                  </p:stCondLst>
                                  <p:childTnLst>
                                    <p:set>
                                      <p:cBhvr>
                                        <p:cTn id="32" dur="1" fill="hold">
                                          <p:stCondLst>
                                            <p:cond delay="0"/>
                                          </p:stCondLst>
                                        </p:cTn>
                                        <p:tgtEl>
                                          <p:spTgt spid="8195">
                                            <p:txEl>
                                              <p:pRg st="5" end="5"/>
                                            </p:txEl>
                                          </p:spTgt>
                                        </p:tgtEl>
                                        <p:attrNameLst>
                                          <p:attrName>style.visibility</p:attrName>
                                        </p:attrNameLst>
                                      </p:cBhvr>
                                      <p:to>
                                        <p:strVal val="visible"/>
                                      </p:to>
                                    </p:set>
                                    <p:anim calcmode="lin" valueType="num">
                                      <p:cBhvr>
                                        <p:cTn id="33" dur="1000" fill="hold"/>
                                        <p:tgtEl>
                                          <p:spTgt spid="8195">
                                            <p:txEl>
                                              <p:pRg st="5" end="5"/>
                                            </p:txEl>
                                          </p:spTgt>
                                        </p:tgtEl>
                                        <p:attrNameLst>
                                          <p:attrName>ppt_w</p:attrName>
                                        </p:attrNameLst>
                                      </p:cBhvr>
                                      <p:tavLst>
                                        <p:tav tm="0">
                                          <p:val>
                                            <p:strVal val="2/3*#ppt_w"/>
                                          </p:val>
                                        </p:tav>
                                        <p:tav tm="100000">
                                          <p:val>
                                            <p:strVal val="#ppt_w"/>
                                          </p:val>
                                        </p:tav>
                                      </p:tavLst>
                                    </p:anim>
                                    <p:anim calcmode="lin" valueType="num">
                                      <p:cBhvr>
                                        <p:cTn id="34" dur="1000" fill="hold"/>
                                        <p:tgtEl>
                                          <p:spTgt spid="819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nodeType="after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8195">
                                            <p:txEl>
                                              <p:pRg st="6" end="6"/>
                                            </p:txEl>
                                          </p:spTgt>
                                        </p:tgtEl>
                                        <p:attrNameLst>
                                          <p:attrName>style.visibility</p:attrName>
                                        </p:attrNameLst>
                                      </p:cBhvr>
                                      <p:to>
                                        <p:strVal val="visible"/>
                                      </p:to>
                                    </p:set>
                                    <p:anim calcmode="lin" valueType="num">
                                      <p:cBhvr>
                                        <p:cTn id="39" dur="500" fill="hold"/>
                                        <p:tgtEl>
                                          <p:spTgt spid="8195">
                                            <p:txEl>
                                              <p:pRg st="6" end="6"/>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8195">
                                            <p:txEl>
                                              <p:pRg st="6" end="6"/>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8195">
                                            <p:txEl>
                                              <p:pRg st="6" end="6"/>
                                            </p:txEl>
                                          </p:spTgt>
                                        </p:tgtEl>
                                        <p:attrNameLst>
                                          <p:attrName>ppt_x</p:attrName>
                                        </p:attrNameLst>
                                      </p:cBhvr>
                                      <p:tavLst>
                                        <p:tav tm="0">
                                          <p:val>
                                            <p:fltVal val="0.5"/>
                                          </p:val>
                                        </p:tav>
                                        <p:tav tm="100000">
                                          <p:val>
                                            <p:strVal val="#ppt_x"/>
                                          </p:val>
                                        </p:tav>
                                      </p:tavLst>
                                    </p:anim>
                                    <p:anim calcmode="lin" valueType="num">
                                      <p:cBhvr>
                                        <p:cTn id="42" dur="500" fill="hold"/>
                                        <p:tgtEl>
                                          <p:spTgt spid="8195">
                                            <p:txEl>
                                              <p:pRg st="6" end="6"/>
                                            </p:txEl>
                                          </p:spTgt>
                                        </p:tgtEl>
                                        <p:attrNameLst>
                                          <p:attrName>ppt_y</p:attrName>
                                        </p:attrNameLst>
                                      </p:cBhvr>
                                      <p:tavLst>
                                        <p:tav tm="0">
                                          <p:val>
                                            <p:strVal val="1+(6*min(max(#ppt_w*#ppt_h,.3),1)-7.4)/-.7*#ppt_h/2"/>
                                          </p:val>
                                        </p:tav>
                                        <p:tav tm="100000">
                                          <p:val>
                                            <p:strVal val="#ppt_y"/>
                                          </p:val>
                                        </p:tav>
                                      </p:tavLst>
                                    </p:anim>
                                  </p:childTnLst>
                                </p:cTn>
                              </p:par>
                            </p:childTnLst>
                          </p:cTn>
                        </p:par>
                        <p:par>
                          <p:cTn id="43" fill="hold" nodeType="afterGroup">
                            <p:stCondLst>
                              <p:cond delay="500"/>
                            </p:stCondLst>
                            <p:childTnLst>
                              <p:par>
                                <p:cTn id="44" presetID="2" presetClass="entr" presetSubtype="8" fill="hold" nodeType="afterEffect">
                                  <p:stCondLst>
                                    <p:cond delay="0"/>
                                  </p:stCondLst>
                                  <p:childTnLst>
                                    <p:set>
                                      <p:cBhvr>
                                        <p:cTn id="45" dur="1" fill="hold">
                                          <p:stCondLst>
                                            <p:cond delay="0"/>
                                          </p:stCondLst>
                                        </p:cTn>
                                        <p:tgtEl>
                                          <p:spTgt spid="8197"/>
                                        </p:tgtEl>
                                        <p:attrNameLst>
                                          <p:attrName>style.visibility</p:attrName>
                                        </p:attrNameLst>
                                      </p:cBhvr>
                                      <p:to>
                                        <p:strVal val="visible"/>
                                      </p:to>
                                    </p:set>
                                    <p:anim calcmode="lin" valueType="num">
                                      <p:cBhvr additive="base">
                                        <p:cTn id="46" dur="2000" fill="hold"/>
                                        <p:tgtEl>
                                          <p:spTgt spid="8197"/>
                                        </p:tgtEl>
                                        <p:attrNameLst>
                                          <p:attrName>ppt_x</p:attrName>
                                        </p:attrNameLst>
                                      </p:cBhvr>
                                      <p:tavLst>
                                        <p:tav tm="0">
                                          <p:val>
                                            <p:strVal val="0-#ppt_w/2"/>
                                          </p:val>
                                        </p:tav>
                                        <p:tav tm="100000">
                                          <p:val>
                                            <p:strVal val="#ppt_x"/>
                                          </p:val>
                                        </p:tav>
                                      </p:tavLst>
                                    </p:anim>
                                    <p:anim calcmode="lin" valueType="num">
                                      <p:cBhvr additive="base">
                                        <p:cTn id="47" dur="2000" fill="hold"/>
                                        <p:tgtEl>
                                          <p:spTgt spid="8197"/>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500"/>
                            </p:stCondLst>
                            <p:childTnLst>
                              <p:par>
                                <p:cTn id="49" presetID="8" presetClass="emph" presetSubtype="0" fill="hold" nodeType="afterEffect">
                                  <p:stCondLst>
                                    <p:cond delay="0"/>
                                  </p:stCondLst>
                                  <p:childTnLst>
                                    <p:animRot by="43200000">
                                      <p:cBhvr>
                                        <p:cTn id="50" dur="3000" fill="hold"/>
                                        <p:tgtEl>
                                          <p:spTgt spid="8197"/>
                                        </p:tgtEl>
                                        <p:attrNameLst>
                                          <p:attrName>r</p:attrName>
                                        </p:attrNameLst>
                                      </p:cBhvr>
                                    </p:animRot>
                                  </p:childTnLst>
                                </p:cTn>
                              </p:par>
                            </p:childTnLst>
                          </p:cTn>
                        </p:par>
                        <p:par>
                          <p:cTn id="51" fill="hold" nodeType="afterGroup">
                            <p:stCondLst>
                              <p:cond delay="5500"/>
                            </p:stCondLst>
                            <p:childTnLst>
                              <p:par>
                                <p:cTn id="52" presetID="23" presetClass="entr" presetSubtype="272" fill="hold" grpId="0" nodeType="after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 calcmode="lin" valueType="num">
                                      <p:cBhvr>
                                        <p:cTn id="54" dur="1000" fill="hold"/>
                                        <p:tgtEl>
                                          <p:spTgt spid="8195">
                                            <p:txEl>
                                              <p:pRg st="7" end="7"/>
                                            </p:txEl>
                                          </p:spTgt>
                                        </p:tgtEl>
                                        <p:attrNameLst>
                                          <p:attrName>ppt_w</p:attrName>
                                        </p:attrNameLst>
                                      </p:cBhvr>
                                      <p:tavLst>
                                        <p:tav tm="0">
                                          <p:val>
                                            <p:strVal val="2/3*#ppt_w"/>
                                          </p:val>
                                        </p:tav>
                                        <p:tav tm="100000">
                                          <p:val>
                                            <p:strVal val="#ppt_w"/>
                                          </p:val>
                                        </p:tav>
                                      </p:tavLst>
                                    </p:anim>
                                    <p:anim calcmode="lin" valueType="num">
                                      <p:cBhvr>
                                        <p:cTn id="55" dur="1000" fill="hold"/>
                                        <p:tgtEl>
                                          <p:spTgt spid="8195">
                                            <p:txEl>
                                              <p:pRg st="7" end="7"/>
                                            </p:txEl>
                                          </p:spTgt>
                                        </p:tgtEl>
                                        <p:attrNameLst>
                                          <p:attrName>ppt_h</p:attrName>
                                        </p:attrNameLst>
                                      </p:cBhvr>
                                      <p:tavLst>
                                        <p:tav tm="0">
                                          <p:val>
                                            <p:strVal val="2/3*#ppt_h"/>
                                          </p:val>
                                        </p:tav>
                                        <p:tav tm="100000">
                                          <p:val>
                                            <p:strVal val="#ppt_h"/>
                                          </p:val>
                                        </p:tav>
                                      </p:tavLst>
                                    </p:anim>
                                  </p:childTnLst>
                                </p:cTn>
                              </p:par>
                            </p:childTnLst>
                          </p:cTn>
                        </p:par>
                        <p:par>
                          <p:cTn id="56" fill="hold" nodeType="afterGroup">
                            <p:stCondLst>
                              <p:cond delay="6500"/>
                            </p:stCondLst>
                            <p:childTnLst>
                              <p:par>
                                <p:cTn id="57" presetID="23" presetClass="entr" presetSubtype="272" fill="hold" grpId="0" nodeType="afterEffect">
                                  <p:stCondLst>
                                    <p:cond delay="0"/>
                                  </p:stCondLst>
                                  <p:childTnLst>
                                    <p:set>
                                      <p:cBhvr>
                                        <p:cTn id="58" dur="1" fill="hold">
                                          <p:stCondLst>
                                            <p:cond delay="0"/>
                                          </p:stCondLst>
                                        </p:cTn>
                                        <p:tgtEl>
                                          <p:spTgt spid="8195">
                                            <p:txEl>
                                              <p:pRg st="8" end="8"/>
                                            </p:txEl>
                                          </p:spTgt>
                                        </p:tgtEl>
                                        <p:attrNameLst>
                                          <p:attrName>style.visibility</p:attrName>
                                        </p:attrNameLst>
                                      </p:cBhvr>
                                      <p:to>
                                        <p:strVal val="visible"/>
                                      </p:to>
                                    </p:set>
                                    <p:anim calcmode="lin" valueType="num">
                                      <p:cBhvr>
                                        <p:cTn id="59" dur="1000" fill="hold"/>
                                        <p:tgtEl>
                                          <p:spTgt spid="8195">
                                            <p:txEl>
                                              <p:pRg st="8" end="8"/>
                                            </p:txEl>
                                          </p:spTgt>
                                        </p:tgtEl>
                                        <p:attrNameLst>
                                          <p:attrName>ppt_w</p:attrName>
                                        </p:attrNameLst>
                                      </p:cBhvr>
                                      <p:tavLst>
                                        <p:tav tm="0">
                                          <p:val>
                                            <p:strVal val="2/3*#ppt_w"/>
                                          </p:val>
                                        </p:tav>
                                        <p:tav tm="100000">
                                          <p:val>
                                            <p:strVal val="#ppt_w"/>
                                          </p:val>
                                        </p:tav>
                                      </p:tavLst>
                                    </p:anim>
                                    <p:anim calcmode="lin" valueType="num">
                                      <p:cBhvr>
                                        <p:cTn id="60" dur="1000" fill="hold"/>
                                        <p:tgtEl>
                                          <p:spTgt spid="8195">
                                            <p:txEl>
                                              <p:pRg st="8" end="8"/>
                                            </p:txEl>
                                          </p:spTgt>
                                        </p:tgtEl>
                                        <p:attrNameLst>
                                          <p:attrName>ppt_h</p:attrName>
                                        </p:attrNameLst>
                                      </p:cBhvr>
                                      <p:tavLst>
                                        <p:tav tm="0">
                                          <p:val>
                                            <p:strVal val="2/3*#ppt_h"/>
                                          </p:val>
                                        </p:tav>
                                        <p:tav tm="100000">
                                          <p:val>
                                            <p:strVal val="#ppt_h"/>
                                          </p:val>
                                        </p:tav>
                                      </p:tavLst>
                                    </p:anim>
                                  </p:childTnLst>
                                </p:cTn>
                              </p:par>
                            </p:childTnLst>
                          </p:cTn>
                        </p:par>
                        <p:par>
                          <p:cTn id="61" fill="hold" nodeType="afterGroup">
                            <p:stCondLst>
                              <p:cond delay="7500"/>
                            </p:stCondLst>
                            <p:childTnLst>
                              <p:par>
                                <p:cTn id="62" presetID="23" presetClass="entr" presetSubtype="272" fill="hold" grpId="0" nodeType="afterEffect">
                                  <p:stCondLst>
                                    <p:cond delay="0"/>
                                  </p:stCondLst>
                                  <p:childTnLst>
                                    <p:set>
                                      <p:cBhvr>
                                        <p:cTn id="63" dur="1" fill="hold">
                                          <p:stCondLst>
                                            <p:cond delay="0"/>
                                          </p:stCondLst>
                                        </p:cTn>
                                        <p:tgtEl>
                                          <p:spTgt spid="8195">
                                            <p:txEl>
                                              <p:pRg st="9" end="9"/>
                                            </p:txEl>
                                          </p:spTgt>
                                        </p:tgtEl>
                                        <p:attrNameLst>
                                          <p:attrName>style.visibility</p:attrName>
                                        </p:attrNameLst>
                                      </p:cBhvr>
                                      <p:to>
                                        <p:strVal val="visible"/>
                                      </p:to>
                                    </p:set>
                                    <p:anim calcmode="lin" valueType="num">
                                      <p:cBhvr>
                                        <p:cTn id="64" dur="1000" fill="hold"/>
                                        <p:tgtEl>
                                          <p:spTgt spid="8195">
                                            <p:txEl>
                                              <p:pRg st="9" end="9"/>
                                            </p:txEl>
                                          </p:spTgt>
                                        </p:tgtEl>
                                        <p:attrNameLst>
                                          <p:attrName>ppt_w</p:attrName>
                                        </p:attrNameLst>
                                      </p:cBhvr>
                                      <p:tavLst>
                                        <p:tav tm="0">
                                          <p:val>
                                            <p:strVal val="2/3*#ppt_w"/>
                                          </p:val>
                                        </p:tav>
                                        <p:tav tm="100000">
                                          <p:val>
                                            <p:strVal val="#ppt_w"/>
                                          </p:val>
                                        </p:tav>
                                      </p:tavLst>
                                    </p:anim>
                                    <p:anim calcmode="lin" valueType="num">
                                      <p:cBhvr>
                                        <p:cTn id="65" dur="1000" fill="hold"/>
                                        <p:tgtEl>
                                          <p:spTgt spid="8195">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smtClean="0"/>
              <a:t>District 4-L1 Finances</a:t>
            </a:r>
            <a:endParaRPr lang="en-US" smtClean="0"/>
          </a:p>
        </p:txBody>
      </p:sp>
      <p:sp>
        <p:nvSpPr>
          <p:cNvPr id="14339" name="Rectangle 3"/>
          <p:cNvSpPr>
            <a:spLocks noGrp="1" noChangeArrowheads="1"/>
          </p:cNvSpPr>
          <p:nvPr>
            <p:ph type="body" idx="1"/>
          </p:nvPr>
        </p:nvSpPr>
        <p:spPr/>
        <p:txBody>
          <a:bodyPr/>
          <a:lstStyle/>
          <a:p>
            <a:r>
              <a:rPr lang="en-US" sz="2400" dirty="0" smtClean="0"/>
              <a:t>Administrative Expenses met via per capita tax of $15.00 per year</a:t>
            </a:r>
          </a:p>
          <a:p>
            <a:pPr lvl="1"/>
            <a:r>
              <a:rPr lang="en-US" sz="2000" dirty="0" smtClean="0"/>
              <a:t>Paid semi-annually by club to the District through the Multiple District (MD-4)	</a:t>
            </a:r>
          </a:p>
          <a:p>
            <a:pPr lvl="2"/>
            <a:r>
              <a:rPr lang="en-US" sz="1800" dirty="0" smtClean="0"/>
              <a:t>$7.50 Payable October 1</a:t>
            </a:r>
            <a:r>
              <a:rPr lang="en-US" sz="1800" baseline="30000" dirty="0" smtClean="0"/>
              <a:t>st</a:t>
            </a:r>
            <a:r>
              <a:rPr lang="en-US" sz="1800" dirty="0" smtClean="0"/>
              <a:t>, based on June 30th membership</a:t>
            </a:r>
          </a:p>
          <a:p>
            <a:pPr lvl="2"/>
            <a:r>
              <a:rPr lang="en-US" sz="1800" dirty="0" smtClean="0"/>
              <a:t>$7.50 Payable March 1</a:t>
            </a:r>
            <a:r>
              <a:rPr lang="en-US" sz="1800" baseline="30000" dirty="0" smtClean="0"/>
              <a:t>st</a:t>
            </a:r>
            <a:r>
              <a:rPr lang="en-US" sz="1800" dirty="0" smtClean="0"/>
              <a:t>, based on December 31st membership of previous year</a:t>
            </a:r>
          </a:p>
          <a:p>
            <a:pPr lvl="1"/>
            <a:r>
              <a:rPr lang="en-US" sz="2000" dirty="0" smtClean="0"/>
              <a:t>$4.35 of the annual per capita tax is transferred to the Convention Fund  (29% of the monies received from MD-4).  This fund is managed by Convention Committee and accounted for separately.  Fund is used to supplement annual convention expenses.</a:t>
            </a:r>
          </a:p>
          <a:p>
            <a:pPr lvl="1"/>
            <a:r>
              <a:rPr lang="en-US" sz="2000" dirty="0" smtClean="0"/>
              <a:t>Raffles, and other designated fund raising activities</a:t>
            </a:r>
          </a:p>
        </p:txBody>
      </p:sp>
      <p:sp>
        <p:nvSpPr>
          <p:cNvPr id="22532" name="Date Placeholder 5"/>
          <p:cNvSpPr>
            <a:spLocks noGrp="1"/>
          </p:cNvSpPr>
          <p:nvPr>
            <p:ph type="dt" sz="quarter" idx="10"/>
          </p:nvPr>
        </p:nvSpPr>
        <p:spPr>
          <a:noFill/>
        </p:spPr>
        <p:txBody>
          <a:bodyPr/>
          <a:lstStyle/>
          <a:p>
            <a:r>
              <a:rPr lang="en-US" dirty="0" smtClean="0"/>
              <a:t>Updated July, 2014</a:t>
            </a:r>
          </a:p>
        </p:txBody>
      </p:sp>
      <p:sp>
        <p:nvSpPr>
          <p:cNvPr id="22533" name="Slide Number Placeholder 6"/>
          <p:cNvSpPr>
            <a:spLocks noGrp="1"/>
          </p:cNvSpPr>
          <p:nvPr>
            <p:ph type="sldNum" sz="quarter" idx="12"/>
          </p:nvPr>
        </p:nvSpPr>
        <p:spPr>
          <a:noFill/>
        </p:spPr>
        <p:txBody>
          <a:bodyPr/>
          <a:lstStyle/>
          <a:p>
            <a:fld id="{17DCF05F-C17B-42E1-A1F3-9C3C18B42263}" type="slidenum">
              <a:rPr lang="en-US" smtClean="0"/>
              <a:pPr/>
              <a:t>15</a:t>
            </a:fld>
            <a:endParaRPr lang="en-US" smtClean="0"/>
          </a:p>
        </p:txBody>
      </p:sp>
      <p:pic>
        <p:nvPicPr>
          <p:cNvPr id="14341" name="Picture 5" descr="C:\Documents and Settings\Kenneth Echeberry\My Documents\My Pictures\Microsoft Clip Organizer\j0395766.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304800" y="2514600"/>
            <a:ext cx="1219200" cy="1219200"/>
          </a:xfrm>
          <a:prstGeom prst="rect">
            <a:avLst/>
          </a:prstGeom>
          <a:noFill/>
          <a:ln w="9525">
            <a:noFill/>
            <a:miter lim="800000"/>
            <a:headEnd/>
            <a:tailEnd/>
          </a:ln>
        </p:spPr>
      </p:pic>
      <p:pic>
        <p:nvPicPr>
          <p:cNvPr id="14342" name="Picture 6" descr="C:\Documents and Settings\Kenneth Echeberry\My Documents\My Pictures\Microsoft Clip Organizer\j0424464.wmf"/>
          <p:cNvPicPr>
            <a:picLocks noChangeAspect="1" noChangeArrowheads="1"/>
          </p:cNvPicPr>
          <p:nvPr/>
        </p:nvPicPr>
        <p:blipFill>
          <a:blip r:embed="rId4" cstate="print"/>
          <a:srcRect/>
          <a:stretch>
            <a:fillRect/>
          </a:stretch>
        </p:blipFill>
        <p:spPr bwMode="auto">
          <a:xfrm>
            <a:off x="7010400" y="5257800"/>
            <a:ext cx="1084263" cy="11509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2000" fill="hold"/>
                                        <p:tgtEl>
                                          <p:spTgt spid="14341"/>
                                        </p:tgtEl>
                                        <p:attrNameLst>
                                          <p:attrName>ppt_x</p:attrName>
                                        </p:attrNameLst>
                                      </p:cBhvr>
                                      <p:tavLst>
                                        <p:tav tm="0">
                                          <p:val>
                                            <p:strVal val="#ppt_x"/>
                                          </p:val>
                                        </p:tav>
                                        <p:tav tm="100000">
                                          <p:val>
                                            <p:strVal val="#ppt_x"/>
                                          </p:val>
                                        </p:tav>
                                      </p:tavLst>
                                    </p:anim>
                                    <p:anim calcmode="lin" valueType="num">
                                      <p:cBhvr additive="base">
                                        <p:cTn id="8" dur="2000" fill="hold"/>
                                        <p:tgtEl>
                                          <p:spTgt spid="143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9" fill="hold" grpId="0" nodeType="afterEffect">
                                  <p:stCondLst>
                                    <p:cond delay="100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4339">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9" fill="hold" grpId="0" nodeType="after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20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4339">
                                            <p:txEl>
                                              <p:pRg st="1" end="1"/>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6000"/>
                            </p:stCondLst>
                            <p:childTnLst>
                              <p:par>
                                <p:cTn id="20" presetID="2" presetClass="entr" presetSubtype="9" fill="hold" grpId="0" nodeType="after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 calcmode="lin" valueType="num">
                                      <p:cBhvr additive="base">
                                        <p:cTn id="22" dur="1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4339">
                                            <p:txEl>
                                              <p:pRg st="2" end="2"/>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7000"/>
                            </p:stCondLst>
                            <p:childTnLst>
                              <p:par>
                                <p:cTn id="25" presetID="2" presetClass="entr" presetSubtype="9" fill="hold" grpId="0" nodeType="after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 calcmode="lin" valueType="num">
                                      <p:cBhvr additive="base">
                                        <p:cTn id="27" dur="10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4339">
                                            <p:txEl>
                                              <p:pRg st="3" end="3"/>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8000"/>
                            </p:stCondLst>
                            <p:childTnLst>
                              <p:par>
                                <p:cTn id="30" presetID="2" presetClass="entr" presetSubtype="4" fill="hold" nodeType="after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 calcmode="lin" valueType="num">
                                      <p:cBhvr additive="base">
                                        <p:cTn id="32"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9000"/>
                            </p:stCondLst>
                            <p:childTnLst>
                              <p:par>
                                <p:cTn id="35" presetID="2" presetClass="entr" presetSubtype="4" fill="hold" nodeType="after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0000"/>
                            </p:stCondLst>
                            <p:childTnLst>
                              <p:par>
                                <p:cTn id="40" presetID="7" presetClass="entr" presetSubtype="8" fill="hold" nodeType="afterEffect">
                                  <p:stCondLst>
                                    <p:cond delay="0"/>
                                  </p:stCondLst>
                                  <p:childTnLst>
                                    <p:set>
                                      <p:cBhvr>
                                        <p:cTn id="41" dur="1" fill="hold">
                                          <p:stCondLst>
                                            <p:cond delay="0"/>
                                          </p:stCondLst>
                                        </p:cTn>
                                        <p:tgtEl>
                                          <p:spTgt spid="14342"/>
                                        </p:tgtEl>
                                        <p:attrNameLst>
                                          <p:attrName>style.visibility</p:attrName>
                                        </p:attrNameLst>
                                      </p:cBhvr>
                                      <p:to>
                                        <p:strVal val="visible"/>
                                      </p:to>
                                    </p:set>
                                    <p:anim calcmode="lin" valueType="num">
                                      <p:cBhvr additive="base">
                                        <p:cTn id="42" dur="5000" fill="hold"/>
                                        <p:tgtEl>
                                          <p:spTgt spid="14342"/>
                                        </p:tgtEl>
                                        <p:attrNameLst>
                                          <p:attrName>ppt_x</p:attrName>
                                        </p:attrNameLst>
                                      </p:cBhvr>
                                      <p:tavLst>
                                        <p:tav tm="0">
                                          <p:val>
                                            <p:strVal val="0-#ppt_w/2"/>
                                          </p:val>
                                        </p:tav>
                                        <p:tav tm="100000">
                                          <p:val>
                                            <p:strVal val="#ppt_x"/>
                                          </p:val>
                                        </p:tav>
                                      </p:tavLst>
                                    </p:anim>
                                    <p:anim calcmode="lin" valueType="num">
                                      <p:cBhvr additive="base">
                                        <p:cTn id="43" dur="50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a:lnSpc>
                <a:spcPct val="90000"/>
              </a:lnSpc>
            </a:pPr>
            <a:r>
              <a:rPr lang="en-US" sz="2400" b="0" dirty="0" smtClean="0"/>
              <a:t>District 4-L1 Convention usually held 2</a:t>
            </a:r>
            <a:r>
              <a:rPr lang="en-US" sz="2400" b="0" baseline="30000" dirty="0" smtClean="0"/>
              <a:t>nd</a:t>
            </a:r>
            <a:r>
              <a:rPr lang="en-US" sz="2400" b="0" dirty="0" smtClean="0"/>
              <a:t> or 3</a:t>
            </a:r>
            <a:r>
              <a:rPr lang="en-US" sz="2400" b="0" baseline="30000" dirty="0" smtClean="0"/>
              <a:t>rd</a:t>
            </a:r>
            <a:r>
              <a:rPr lang="en-US" sz="2400" b="0" dirty="0" smtClean="0"/>
              <a:t> full weekend of the month of May.</a:t>
            </a:r>
          </a:p>
          <a:p>
            <a:pPr>
              <a:lnSpc>
                <a:spcPct val="90000"/>
              </a:lnSpc>
            </a:pPr>
            <a:r>
              <a:rPr lang="en-US" sz="2400" b="0" dirty="0" smtClean="0"/>
              <a:t>The location of the following years District 4-L1 Convention is voted on at the Convention</a:t>
            </a:r>
          </a:p>
          <a:p>
            <a:pPr>
              <a:lnSpc>
                <a:spcPct val="90000"/>
              </a:lnSpc>
            </a:pPr>
            <a:r>
              <a:rPr lang="en-US" sz="2400" b="0" dirty="0" smtClean="0"/>
              <a:t>Each club entitled to one (1) voting delegate and one (1) alternate  for each ten (10) club members, or major fraction thereof. </a:t>
            </a:r>
          </a:p>
          <a:p>
            <a:pPr>
              <a:lnSpc>
                <a:spcPct val="90000"/>
              </a:lnSpc>
            </a:pPr>
            <a:r>
              <a:rPr lang="en-US" sz="2400" b="0" dirty="0" smtClean="0"/>
              <a:t>List of accredited delegates must be submitted to Credentials Committee prior to opening business session</a:t>
            </a:r>
          </a:p>
          <a:p>
            <a:pPr>
              <a:lnSpc>
                <a:spcPct val="90000"/>
              </a:lnSpc>
            </a:pPr>
            <a:r>
              <a:rPr lang="en-US" sz="2400" b="0" dirty="0" smtClean="0"/>
              <a:t>Voting delegates are not certified unless Club is in good financial standing with MD-4/4-L1</a:t>
            </a:r>
          </a:p>
        </p:txBody>
      </p:sp>
      <p:pic>
        <p:nvPicPr>
          <p:cNvPr id="23560" name="Picture 8" descr="MCj03013140000[1]"/>
          <p:cNvPicPr>
            <a:picLocks noChangeAspect="1" noChangeArrowheads="1"/>
          </p:cNvPicPr>
          <p:nvPr/>
        </p:nvPicPr>
        <p:blipFill>
          <a:blip r:embed="rId3" cstate="print"/>
          <a:srcRect/>
          <a:stretch>
            <a:fillRect/>
          </a:stretch>
        </p:blipFill>
        <p:spPr bwMode="auto">
          <a:xfrm flipH="1">
            <a:off x="7696200" y="4876800"/>
            <a:ext cx="1079500" cy="1208088"/>
          </a:xfrm>
          <a:prstGeom prst="rect">
            <a:avLst/>
          </a:prstGeom>
          <a:noFill/>
          <a:ln w="9525">
            <a:noFill/>
            <a:miter lim="800000"/>
            <a:headEnd/>
            <a:tailEnd/>
          </a:ln>
        </p:spPr>
      </p:pic>
      <p:sp>
        <p:nvSpPr>
          <p:cNvPr id="23556" name="Rectangle 2"/>
          <p:cNvSpPr>
            <a:spLocks noGrp="1" noChangeArrowheads="1"/>
          </p:cNvSpPr>
          <p:nvPr>
            <p:ph type="title"/>
          </p:nvPr>
        </p:nvSpPr>
        <p:spPr/>
        <p:txBody>
          <a:bodyPr/>
          <a:lstStyle/>
          <a:p>
            <a:r>
              <a:rPr lang="en-US" b="1" smtClean="0"/>
              <a:t>Conventions</a:t>
            </a:r>
            <a:endParaRPr lang="en-US" smtClean="0"/>
          </a:p>
        </p:txBody>
      </p:sp>
      <p:sp>
        <p:nvSpPr>
          <p:cNvPr id="23557" name="Date Placeholder 5"/>
          <p:cNvSpPr>
            <a:spLocks noGrp="1"/>
          </p:cNvSpPr>
          <p:nvPr>
            <p:ph type="dt" sz="quarter" idx="10"/>
          </p:nvPr>
        </p:nvSpPr>
        <p:spPr>
          <a:noFill/>
        </p:spPr>
        <p:txBody>
          <a:bodyPr/>
          <a:lstStyle/>
          <a:p>
            <a:r>
              <a:rPr lang="en-US" dirty="0" smtClean="0"/>
              <a:t>Updated July, 2014</a:t>
            </a:r>
          </a:p>
        </p:txBody>
      </p:sp>
      <p:sp>
        <p:nvSpPr>
          <p:cNvPr id="23558" name="Slide Number Placeholder 6"/>
          <p:cNvSpPr>
            <a:spLocks noGrp="1"/>
          </p:cNvSpPr>
          <p:nvPr>
            <p:ph type="sldNum" sz="quarter" idx="12"/>
          </p:nvPr>
        </p:nvSpPr>
        <p:spPr>
          <a:noFill/>
        </p:spPr>
        <p:txBody>
          <a:bodyPr/>
          <a:lstStyle/>
          <a:p>
            <a:fld id="{0BB54DF6-E2D0-49FD-8ED5-C41E896E754E}" type="slidenum">
              <a:rPr lang="en-US" smtClean="0"/>
              <a:pPr/>
              <a:t>16</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3" fill="hold" grpId="0" nodeType="afterEffect">
                                  <p:stCondLst>
                                    <p:cond delay="100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additive="base">
                                        <p:cTn id="12"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387">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3" fill="hold" grpId="0" nodeType="afterEffect">
                                  <p:stCondLst>
                                    <p:cond delay="100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0"/>
                            </p:stCondLst>
                            <p:childTnLst>
                              <p:par>
                                <p:cTn id="20" presetID="12" presetClass="entr" presetSubtype="4" fill="hold" nodeType="afterEffect">
                                  <p:stCondLst>
                                    <p:cond delay="1000"/>
                                  </p:stCondLst>
                                  <p:childTnLst>
                                    <p:set>
                                      <p:cBhvr>
                                        <p:cTn id="21" dur="1" fill="hold">
                                          <p:stCondLst>
                                            <p:cond delay="0"/>
                                          </p:stCondLst>
                                        </p:cTn>
                                        <p:tgtEl>
                                          <p:spTgt spid="23560"/>
                                        </p:tgtEl>
                                        <p:attrNameLst>
                                          <p:attrName>style.visibility</p:attrName>
                                        </p:attrNameLst>
                                      </p:cBhvr>
                                      <p:to>
                                        <p:strVal val="visible"/>
                                      </p:to>
                                    </p:set>
                                    <p:animEffect transition="in" filter="slide(fromBottom)">
                                      <p:cBhvr>
                                        <p:cTn id="22" dur="2000"/>
                                        <p:tgtEl>
                                          <p:spTgt spid="23560"/>
                                        </p:tgtEl>
                                      </p:cBhvr>
                                    </p:animEffect>
                                  </p:childTnLst>
                                </p:cTn>
                              </p:par>
                            </p:childTnLst>
                          </p:cTn>
                        </p:par>
                        <p:par>
                          <p:cTn id="23" fill="hold" nodeType="afterGroup">
                            <p:stCondLst>
                              <p:cond delay="7500"/>
                            </p:stCondLst>
                            <p:childTnLst>
                              <p:par>
                                <p:cTn id="24" presetID="2" presetClass="entr" presetSubtype="3" fill="hold" grpId="0" nodeType="afterEffect">
                                  <p:stCondLst>
                                    <p:cond delay="1000"/>
                                  </p:stCondLst>
                                  <p:childTnLst>
                                    <p:set>
                                      <p:cBhvr>
                                        <p:cTn id="25" dur="1" fill="hold">
                                          <p:stCondLst>
                                            <p:cond delay="0"/>
                                          </p:stCondLst>
                                        </p:cTn>
                                        <p:tgtEl>
                                          <p:spTgt spid="16387">
                                            <p:txEl>
                                              <p:pRg st="3" end="3"/>
                                            </p:txEl>
                                          </p:spTgt>
                                        </p:tgtEl>
                                        <p:attrNameLst>
                                          <p:attrName>style.visibility</p:attrName>
                                        </p:attrNameLst>
                                      </p:cBhvr>
                                      <p:to>
                                        <p:strVal val="visible"/>
                                      </p:to>
                                    </p:set>
                                    <p:anim calcmode="lin" valueType="num">
                                      <p:cBhvr additive="base">
                                        <p:cTn id="26"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387">
                                            <p:txEl>
                                              <p:pRg st="3" end="3"/>
                                            </p:txEl>
                                          </p:spTgt>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9000"/>
                            </p:stCondLst>
                            <p:childTnLst>
                              <p:par>
                                <p:cTn id="29" presetID="2" presetClass="entr" presetSubtype="3" fill="hold" grpId="0" nodeType="afterEffect">
                                  <p:stCondLst>
                                    <p:cond delay="100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smtClean="0"/>
              <a:t>District Club Contests</a:t>
            </a:r>
            <a:endParaRPr lang="en-US" smtClean="0"/>
          </a:p>
        </p:txBody>
      </p:sp>
      <p:sp>
        <p:nvSpPr>
          <p:cNvPr id="20483" name="Rectangle 3"/>
          <p:cNvSpPr>
            <a:spLocks noGrp="1" noChangeArrowheads="1"/>
          </p:cNvSpPr>
          <p:nvPr>
            <p:ph type="body" idx="1"/>
          </p:nvPr>
        </p:nvSpPr>
        <p:spPr/>
        <p:txBody>
          <a:bodyPr/>
          <a:lstStyle/>
          <a:p>
            <a:r>
              <a:rPr lang="en-US" smtClean="0"/>
              <a:t>Each club is eligible and encouraged to compete in the following District contest:</a:t>
            </a:r>
          </a:p>
          <a:p>
            <a:pPr lvl="1"/>
            <a:r>
              <a:rPr lang="en-US" smtClean="0"/>
              <a:t>Governor’s #1 Club</a:t>
            </a:r>
          </a:p>
          <a:p>
            <a:pPr lvl="1"/>
            <a:r>
              <a:rPr lang="en-US" smtClean="0"/>
              <a:t>Interclub Activity Visitation</a:t>
            </a:r>
          </a:p>
          <a:p>
            <a:pPr lvl="1"/>
            <a:r>
              <a:rPr lang="en-US" smtClean="0"/>
              <a:t>Club Bulletin</a:t>
            </a:r>
          </a:p>
          <a:p>
            <a:pPr lvl="1"/>
            <a:r>
              <a:rPr lang="en-US" smtClean="0"/>
              <a:t>Club Scrapbook</a:t>
            </a:r>
          </a:p>
          <a:p>
            <a:r>
              <a:rPr lang="en-US" smtClean="0"/>
              <a:t>Rules for each contest are defined in the District Directory and maybe altered each year by the new District Governor</a:t>
            </a:r>
          </a:p>
        </p:txBody>
      </p:sp>
      <p:pic>
        <p:nvPicPr>
          <p:cNvPr id="20484" name="Picture 4" descr="MCj01543920000[1]"/>
          <p:cNvPicPr>
            <a:picLocks noChangeAspect="1" noChangeArrowheads="1"/>
          </p:cNvPicPr>
          <p:nvPr/>
        </p:nvPicPr>
        <p:blipFill>
          <a:blip r:embed="rId3" cstate="print"/>
          <a:srcRect/>
          <a:stretch>
            <a:fillRect/>
          </a:stretch>
        </p:blipFill>
        <p:spPr bwMode="auto">
          <a:xfrm>
            <a:off x="6096000" y="2133600"/>
            <a:ext cx="1820863" cy="1811338"/>
          </a:xfrm>
          <a:prstGeom prst="rect">
            <a:avLst/>
          </a:prstGeom>
          <a:noFill/>
          <a:ln w="9525">
            <a:noFill/>
            <a:miter lim="800000"/>
            <a:headEnd/>
            <a:tailEnd/>
          </a:ln>
        </p:spPr>
      </p:pic>
      <p:sp>
        <p:nvSpPr>
          <p:cNvPr id="24581" name="Date Placeholder 6"/>
          <p:cNvSpPr>
            <a:spLocks noGrp="1"/>
          </p:cNvSpPr>
          <p:nvPr>
            <p:ph type="dt" sz="quarter" idx="10"/>
          </p:nvPr>
        </p:nvSpPr>
        <p:spPr>
          <a:noFill/>
        </p:spPr>
        <p:txBody>
          <a:bodyPr/>
          <a:lstStyle/>
          <a:p>
            <a:r>
              <a:rPr lang="en-US" dirty="0" smtClean="0"/>
              <a:t>Updated July, 2014</a:t>
            </a:r>
          </a:p>
        </p:txBody>
      </p:sp>
      <p:sp>
        <p:nvSpPr>
          <p:cNvPr id="24582" name="Slide Number Placeholder 7"/>
          <p:cNvSpPr>
            <a:spLocks noGrp="1"/>
          </p:cNvSpPr>
          <p:nvPr>
            <p:ph type="sldNum" sz="quarter" idx="12"/>
          </p:nvPr>
        </p:nvSpPr>
        <p:spPr>
          <a:noFill/>
        </p:spPr>
        <p:txBody>
          <a:bodyPr/>
          <a:lstStyle/>
          <a:p>
            <a:fld id="{7E36F9A8-CEB1-4A9A-B7E9-CD73A3535A41}" type="slidenum">
              <a:rPr lang="en-US" smtClean="0"/>
              <a:pPr/>
              <a:t>17</a:t>
            </a:fld>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3" fill="hold" grpId="0" nodeType="afterEffect">
                                  <p:stCondLst>
                                    <p:cond delay="100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additive="base">
                                        <p:cTn id="12" dur="10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048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500"/>
                            </p:stCondLst>
                            <p:childTnLst>
                              <p:par>
                                <p:cTn id="15" presetID="2" presetClass="entr" presetSubtype="3" fill="hold" grpId="0" nodeType="afterEffect">
                                  <p:stCondLst>
                                    <p:cond delay="100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10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500"/>
                            </p:stCondLst>
                            <p:childTnLst>
                              <p:par>
                                <p:cTn id="20" presetID="2" presetClass="entr" presetSubtype="3" fill="hold" grpId="0" nodeType="afterEffect">
                                  <p:stCondLst>
                                    <p:cond delay="500"/>
                                  </p:stCondLst>
                                  <p:childTnLst>
                                    <p:set>
                                      <p:cBhvr>
                                        <p:cTn id="21" dur="1" fill="hold">
                                          <p:stCondLst>
                                            <p:cond delay="0"/>
                                          </p:stCondLst>
                                        </p:cTn>
                                        <p:tgtEl>
                                          <p:spTgt spid="20483">
                                            <p:txEl>
                                              <p:pRg st="3" end="3"/>
                                            </p:txEl>
                                          </p:spTgt>
                                        </p:tgtEl>
                                        <p:attrNameLst>
                                          <p:attrName>style.visibility</p:attrName>
                                        </p:attrNameLst>
                                      </p:cBhvr>
                                      <p:to>
                                        <p:strVal val="visible"/>
                                      </p:to>
                                    </p:set>
                                    <p:anim calcmode="lin" valueType="num">
                                      <p:cBhvr additive="base">
                                        <p:cTn id="22" dur="10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7000"/>
                            </p:stCondLst>
                            <p:childTnLst>
                              <p:par>
                                <p:cTn id="25" presetID="2" presetClass="entr" presetSubtype="3" fill="hold" grpId="0" nodeType="afterEffect">
                                  <p:stCondLst>
                                    <p:cond delay="500"/>
                                  </p:stCondLst>
                                  <p:childTnLst>
                                    <p:set>
                                      <p:cBhvr>
                                        <p:cTn id="26" dur="1" fill="hold">
                                          <p:stCondLst>
                                            <p:cond delay="0"/>
                                          </p:stCondLst>
                                        </p:cTn>
                                        <p:tgtEl>
                                          <p:spTgt spid="20483">
                                            <p:txEl>
                                              <p:pRg st="4" end="4"/>
                                            </p:txEl>
                                          </p:spTgt>
                                        </p:tgtEl>
                                        <p:attrNameLst>
                                          <p:attrName>style.visibility</p:attrName>
                                        </p:attrNameLst>
                                      </p:cBhvr>
                                      <p:to>
                                        <p:strVal val="visible"/>
                                      </p:to>
                                    </p:set>
                                    <p:anim calcmode="lin" valueType="num">
                                      <p:cBhvr additive="base">
                                        <p:cTn id="27" dur="10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0483">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8500"/>
                            </p:stCondLst>
                            <p:childTnLst>
                              <p:par>
                                <p:cTn id="30" presetID="12" presetClass="entr" presetSubtype="4" fill="hold" nodeType="afterEffect">
                                  <p:stCondLst>
                                    <p:cond delay="1000"/>
                                  </p:stCondLst>
                                  <p:childTnLst>
                                    <p:set>
                                      <p:cBhvr>
                                        <p:cTn id="31" dur="1" fill="hold">
                                          <p:stCondLst>
                                            <p:cond delay="0"/>
                                          </p:stCondLst>
                                        </p:cTn>
                                        <p:tgtEl>
                                          <p:spTgt spid="20484"/>
                                        </p:tgtEl>
                                        <p:attrNameLst>
                                          <p:attrName>style.visibility</p:attrName>
                                        </p:attrNameLst>
                                      </p:cBhvr>
                                      <p:to>
                                        <p:strVal val="visible"/>
                                      </p:to>
                                    </p:set>
                                    <p:animEffect transition="in" filter="slide(fromBottom)">
                                      <p:cBhvr>
                                        <p:cTn id="32" dur="3000"/>
                                        <p:tgtEl>
                                          <p:spTgt spid="20484"/>
                                        </p:tgtEl>
                                      </p:cBhvr>
                                    </p:animEffect>
                                  </p:childTnLst>
                                </p:cTn>
                              </p:par>
                            </p:childTnLst>
                          </p:cTn>
                        </p:par>
                        <p:par>
                          <p:cTn id="33" fill="hold" nodeType="afterGroup">
                            <p:stCondLst>
                              <p:cond delay="12500"/>
                            </p:stCondLst>
                            <p:childTnLst>
                              <p:par>
                                <p:cTn id="34" presetID="8" presetClass="emph" presetSubtype="0" fill="hold" nodeType="afterEffect">
                                  <p:stCondLst>
                                    <p:cond delay="1000"/>
                                  </p:stCondLst>
                                  <p:childTnLst>
                                    <p:animRot by="21600000">
                                      <p:cBhvr>
                                        <p:cTn id="35" dur="2000" fill="hold"/>
                                        <p:tgtEl>
                                          <p:spTgt spid="20484"/>
                                        </p:tgtEl>
                                        <p:attrNameLst>
                                          <p:attrName>r</p:attrName>
                                        </p:attrNameLst>
                                      </p:cBhvr>
                                    </p:animRot>
                                  </p:childTnLst>
                                </p:cTn>
                              </p:par>
                            </p:childTnLst>
                          </p:cTn>
                        </p:par>
                        <p:par>
                          <p:cTn id="36" fill="hold" nodeType="afterGroup">
                            <p:stCondLst>
                              <p:cond delay="15500"/>
                            </p:stCondLst>
                            <p:childTnLst>
                              <p:par>
                                <p:cTn id="37" presetID="2" presetClass="entr" presetSubtype="12" fill="hold" grpId="0" nodeType="afterEffect">
                                  <p:stCondLst>
                                    <p:cond delay="1500"/>
                                  </p:stCondLst>
                                  <p:childTnLst>
                                    <p:set>
                                      <p:cBhvr>
                                        <p:cTn id="38" dur="1" fill="hold">
                                          <p:stCondLst>
                                            <p:cond delay="0"/>
                                          </p:stCondLst>
                                        </p:cTn>
                                        <p:tgtEl>
                                          <p:spTgt spid="20483">
                                            <p:txEl>
                                              <p:pRg st="5" end="5"/>
                                            </p:txEl>
                                          </p:spTgt>
                                        </p:tgtEl>
                                        <p:attrNameLst>
                                          <p:attrName>style.visibility</p:attrName>
                                        </p:attrNameLst>
                                      </p:cBhvr>
                                      <p:to>
                                        <p:strVal val="visible"/>
                                      </p:to>
                                    </p:set>
                                    <p:anim calcmode="lin" valueType="num">
                                      <p:cBhvr additive="base">
                                        <p:cTn id="39" dur="10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smtClean="0"/>
              <a:t>Individual District Awards</a:t>
            </a:r>
            <a:endParaRPr lang="en-US" smtClean="0"/>
          </a:p>
        </p:txBody>
      </p:sp>
      <p:sp>
        <p:nvSpPr>
          <p:cNvPr id="22531" name="Rectangle 3"/>
          <p:cNvSpPr>
            <a:spLocks noGrp="1" noChangeArrowheads="1"/>
          </p:cNvSpPr>
          <p:nvPr>
            <p:ph type="body" idx="1"/>
          </p:nvPr>
        </p:nvSpPr>
        <p:spPr/>
        <p:txBody>
          <a:bodyPr/>
          <a:lstStyle/>
          <a:p>
            <a:r>
              <a:rPr lang="en-US" sz="2400" dirty="0" smtClean="0"/>
              <a:t>Each Lion in the district is encouraged to satisfy the requirements for the following awards:</a:t>
            </a:r>
          </a:p>
          <a:p>
            <a:pPr lvl="1"/>
            <a:r>
              <a:rPr lang="en-US" sz="2000" dirty="0" smtClean="0"/>
              <a:t>Long Tail </a:t>
            </a:r>
          </a:p>
          <a:p>
            <a:pPr lvl="1"/>
            <a:r>
              <a:rPr lang="en-US" sz="2000" dirty="0" smtClean="0"/>
              <a:t>Short Tail</a:t>
            </a:r>
          </a:p>
          <a:p>
            <a:pPr lvl="1"/>
            <a:r>
              <a:rPr lang="en-US" sz="2000" dirty="0" smtClean="0"/>
              <a:t>Proud Lion / Proud Sponsor</a:t>
            </a:r>
          </a:p>
          <a:p>
            <a:pPr lvl="1"/>
            <a:r>
              <a:rPr lang="en-US" sz="2000" dirty="0" smtClean="0"/>
              <a:t>100% Secretary</a:t>
            </a:r>
          </a:p>
          <a:p>
            <a:pPr lvl="1"/>
            <a:r>
              <a:rPr lang="en-US" sz="2000" dirty="0" smtClean="0"/>
              <a:t>President Excellence </a:t>
            </a:r>
          </a:p>
          <a:p>
            <a:r>
              <a:rPr lang="en-US" sz="2400" dirty="0" smtClean="0"/>
              <a:t>Rules governing each award are explained in the District Directory</a:t>
            </a:r>
          </a:p>
        </p:txBody>
      </p:sp>
      <p:sp>
        <p:nvSpPr>
          <p:cNvPr id="25605" name="Date Placeholder 6"/>
          <p:cNvSpPr>
            <a:spLocks noGrp="1"/>
          </p:cNvSpPr>
          <p:nvPr>
            <p:ph type="dt" sz="quarter" idx="10"/>
          </p:nvPr>
        </p:nvSpPr>
        <p:spPr>
          <a:noFill/>
        </p:spPr>
        <p:txBody>
          <a:bodyPr/>
          <a:lstStyle/>
          <a:p>
            <a:r>
              <a:rPr lang="en-US" dirty="0" smtClean="0"/>
              <a:t>Updated July, 2014</a:t>
            </a:r>
          </a:p>
        </p:txBody>
      </p:sp>
      <p:sp>
        <p:nvSpPr>
          <p:cNvPr id="25606" name="Slide Number Placeholder 7"/>
          <p:cNvSpPr>
            <a:spLocks noGrp="1"/>
          </p:cNvSpPr>
          <p:nvPr>
            <p:ph type="sldNum" sz="quarter" idx="12"/>
          </p:nvPr>
        </p:nvSpPr>
        <p:spPr>
          <a:noFill/>
        </p:spPr>
        <p:txBody>
          <a:bodyPr/>
          <a:lstStyle/>
          <a:p>
            <a:fld id="{F73C0522-488A-45A6-A952-2156D6BB886F}" type="slidenum">
              <a:rPr lang="en-US" smtClean="0"/>
              <a:pPr/>
              <a:t>18</a:t>
            </a:fld>
            <a:endParaRPr lang="en-US" smtClean="0"/>
          </a:p>
        </p:txBody>
      </p:sp>
      <p:pic>
        <p:nvPicPr>
          <p:cNvPr id="36866" name="Picture 2" descr="Clipart Of A 3d Champion Lion Roaring And Holding A Trophy Cup Royalty Free Illustration by Julos"/>
          <p:cNvPicPr>
            <a:picLocks noChangeAspect="1" noChangeArrowheads="1"/>
          </p:cNvPicPr>
          <p:nvPr/>
        </p:nvPicPr>
        <p:blipFill>
          <a:blip r:embed="rId3" cstate="print">
            <a:clrChange>
              <a:clrFrom>
                <a:srgbClr val="FFFFFF"/>
              </a:clrFrom>
              <a:clrTo>
                <a:srgbClr val="FFFFFF">
                  <a:alpha val="0"/>
                </a:srgbClr>
              </a:clrTo>
            </a:clrChange>
          </a:blip>
          <a:srcRect b="15294"/>
          <a:stretch>
            <a:fillRect/>
          </a:stretch>
        </p:blipFill>
        <p:spPr bwMode="auto">
          <a:xfrm>
            <a:off x="6705600" y="2133600"/>
            <a:ext cx="1746250" cy="16764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2531">
                                            <p:txEl>
                                              <p:pRg st="0" end="0"/>
                                            </p:txEl>
                                          </p:spTgt>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1000"/>
                                  </p:stCondLst>
                                  <p:childTnLst>
                                    <p:set>
                                      <p:cBhvr>
                                        <p:cTn id="13" dur="1" fill="hold">
                                          <p:stCondLst>
                                            <p:cond delay="0"/>
                                          </p:stCondLst>
                                        </p:cTn>
                                        <p:tgtEl>
                                          <p:spTgt spid="22531">
                                            <p:txEl>
                                              <p:pRg st="1" end="1"/>
                                            </p:txEl>
                                          </p:spTgt>
                                        </p:tgtEl>
                                        <p:attrNameLst>
                                          <p:attrName>style.visibility</p:attrName>
                                        </p:attrNameLst>
                                      </p:cBhvr>
                                      <p:to>
                                        <p:strVal val="visible"/>
                                      </p:to>
                                    </p:set>
                                    <p:anim calcmode="lin" valueType="num">
                                      <p:cBhvr>
                                        <p:cTn id="14"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22531">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22531">
                                            <p:txEl>
                                              <p:pRg st="1" end="1"/>
                                            </p:txEl>
                                          </p:spTgt>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3000"/>
                            </p:stCondLst>
                            <p:childTnLst>
                              <p:par>
                                <p:cTn id="19" presetID="23" presetClass="entr" presetSubtype="528" fill="hold" grpId="0" nodeType="afterEffect">
                                  <p:stCondLst>
                                    <p:cond delay="100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22531">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22531">
                                            <p:txEl>
                                              <p:pRg st="2" end="2"/>
                                            </p:txEl>
                                          </p:spTgt>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4500"/>
                            </p:stCondLst>
                            <p:childTnLst>
                              <p:par>
                                <p:cTn id="26" presetID="23" presetClass="entr" presetSubtype="528" fill="hold" grpId="0" nodeType="afterEffect">
                                  <p:stCondLst>
                                    <p:cond delay="1000"/>
                                  </p:stCondLst>
                                  <p:childTnLst>
                                    <p:set>
                                      <p:cBhvr>
                                        <p:cTn id="27" dur="1" fill="hold">
                                          <p:stCondLst>
                                            <p:cond delay="0"/>
                                          </p:stCondLst>
                                        </p:cTn>
                                        <p:tgtEl>
                                          <p:spTgt spid="22531">
                                            <p:txEl>
                                              <p:pRg st="3" end="3"/>
                                            </p:txEl>
                                          </p:spTgt>
                                        </p:tgtEl>
                                        <p:attrNameLst>
                                          <p:attrName>style.visibility</p:attrName>
                                        </p:attrNameLst>
                                      </p:cBhvr>
                                      <p:to>
                                        <p:strVal val="visible"/>
                                      </p:to>
                                    </p:set>
                                    <p:anim calcmode="lin" valueType="num">
                                      <p:cBhvr>
                                        <p:cTn id="28"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2531">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22531">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22531">
                                            <p:txEl>
                                              <p:pRg st="3" end="3"/>
                                            </p:txEl>
                                          </p:spTgt>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6000"/>
                            </p:stCondLst>
                            <p:childTnLst>
                              <p:par>
                                <p:cTn id="33" presetID="23" presetClass="entr" presetSubtype="528" fill="hold" grpId="0" nodeType="afterEffect">
                                  <p:stCondLst>
                                    <p:cond delay="1000"/>
                                  </p:stCondLst>
                                  <p:childTnLst>
                                    <p:set>
                                      <p:cBhvr>
                                        <p:cTn id="34" dur="1" fill="hold">
                                          <p:stCondLst>
                                            <p:cond delay="0"/>
                                          </p:stCondLst>
                                        </p:cTn>
                                        <p:tgtEl>
                                          <p:spTgt spid="22531">
                                            <p:txEl>
                                              <p:pRg st="4" end="4"/>
                                            </p:txEl>
                                          </p:spTgt>
                                        </p:tgtEl>
                                        <p:attrNameLst>
                                          <p:attrName>style.visibility</p:attrName>
                                        </p:attrNameLst>
                                      </p:cBhvr>
                                      <p:to>
                                        <p:strVal val="visible"/>
                                      </p:to>
                                    </p:set>
                                    <p:anim calcmode="lin" valueType="num">
                                      <p:cBhvr>
                                        <p:cTn id="35" dur="500" fill="hold"/>
                                        <p:tgtEl>
                                          <p:spTgt spid="2253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2531">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22531">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22531">
                                            <p:txEl>
                                              <p:pRg st="4" end="4"/>
                                            </p:txEl>
                                          </p:spTgt>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7500"/>
                            </p:stCondLst>
                            <p:childTnLst>
                              <p:par>
                                <p:cTn id="40" presetID="23" presetClass="entr" presetSubtype="528" fill="hold" grpId="0" nodeType="afterEffect">
                                  <p:stCondLst>
                                    <p:cond delay="1000"/>
                                  </p:stCondLst>
                                  <p:childTnLst>
                                    <p:set>
                                      <p:cBhvr>
                                        <p:cTn id="41" dur="1" fill="hold">
                                          <p:stCondLst>
                                            <p:cond delay="0"/>
                                          </p:stCondLst>
                                        </p:cTn>
                                        <p:tgtEl>
                                          <p:spTgt spid="22531">
                                            <p:txEl>
                                              <p:pRg st="5" end="5"/>
                                            </p:txEl>
                                          </p:spTgt>
                                        </p:tgtEl>
                                        <p:attrNameLst>
                                          <p:attrName>style.visibility</p:attrName>
                                        </p:attrNameLst>
                                      </p:cBhvr>
                                      <p:to>
                                        <p:strVal val="visible"/>
                                      </p:to>
                                    </p:set>
                                    <p:anim calcmode="lin" valueType="num">
                                      <p:cBhvr>
                                        <p:cTn id="42" dur="500" fill="hold"/>
                                        <p:tgtEl>
                                          <p:spTgt spid="2253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2531">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22531">
                                            <p:txEl>
                                              <p:pRg st="5" end="5"/>
                                            </p:txEl>
                                          </p:spTgt>
                                        </p:tgtEl>
                                        <p:attrNameLst>
                                          <p:attrName>ppt_x</p:attrName>
                                        </p:attrNameLst>
                                      </p:cBhvr>
                                      <p:tavLst>
                                        <p:tav tm="0">
                                          <p:val>
                                            <p:fltVal val="0.5"/>
                                          </p:val>
                                        </p:tav>
                                        <p:tav tm="100000">
                                          <p:val>
                                            <p:strVal val="#ppt_x"/>
                                          </p:val>
                                        </p:tav>
                                      </p:tavLst>
                                    </p:anim>
                                    <p:anim calcmode="lin" valueType="num">
                                      <p:cBhvr>
                                        <p:cTn id="45" dur="500" fill="hold"/>
                                        <p:tgtEl>
                                          <p:spTgt spid="22531">
                                            <p:txEl>
                                              <p:pRg st="5" end="5"/>
                                            </p:txEl>
                                          </p:spTgt>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9000"/>
                            </p:stCondLst>
                            <p:childTnLst>
                              <p:par>
                                <p:cTn id="47" presetID="23" presetClass="entr" presetSubtype="528" fill="hold" grpId="0" nodeType="afterEffect">
                                  <p:stCondLst>
                                    <p:cond delay="1000"/>
                                  </p:stCondLst>
                                  <p:childTnLst>
                                    <p:set>
                                      <p:cBhvr>
                                        <p:cTn id="48" dur="1" fill="hold">
                                          <p:stCondLst>
                                            <p:cond delay="0"/>
                                          </p:stCondLst>
                                        </p:cTn>
                                        <p:tgtEl>
                                          <p:spTgt spid="22531">
                                            <p:txEl>
                                              <p:pRg st="6" end="6"/>
                                            </p:txEl>
                                          </p:spTgt>
                                        </p:tgtEl>
                                        <p:attrNameLst>
                                          <p:attrName>style.visibility</p:attrName>
                                        </p:attrNameLst>
                                      </p:cBhvr>
                                      <p:to>
                                        <p:strVal val="visible"/>
                                      </p:to>
                                    </p:set>
                                    <p:anim calcmode="lin" valueType="num">
                                      <p:cBhvr>
                                        <p:cTn id="49" dur="500" fill="hold"/>
                                        <p:tgtEl>
                                          <p:spTgt spid="2253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2531">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22531">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22531">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District Endorsed Projects</a:t>
            </a:r>
            <a:endParaRPr lang="en-US" smtClean="0"/>
          </a:p>
        </p:txBody>
      </p:sp>
      <p:sp>
        <p:nvSpPr>
          <p:cNvPr id="24579" name="Rectangle 3"/>
          <p:cNvSpPr>
            <a:spLocks noGrp="1" noChangeArrowheads="1"/>
          </p:cNvSpPr>
          <p:nvPr>
            <p:ph type="body" idx="1"/>
          </p:nvPr>
        </p:nvSpPr>
        <p:spPr>
          <a:xfrm>
            <a:off x="685800" y="990600"/>
            <a:ext cx="6096000" cy="533400"/>
          </a:xfrm>
        </p:spPr>
        <p:txBody>
          <a:bodyPr/>
          <a:lstStyle/>
          <a:p>
            <a:pPr>
              <a:lnSpc>
                <a:spcPct val="90000"/>
              </a:lnSpc>
            </a:pPr>
            <a:r>
              <a:rPr lang="en-US" sz="2000" dirty="0" smtClean="0"/>
              <a:t>4</a:t>
            </a:r>
            <a:r>
              <a:rPr lang="en-US" sz="2000" baseline="30000" dirty="0" smtClean="0"/>
              <a:t>th</a:t>
            </a:r>
            <a:r>
              <a:rPr lang="en-US" sz="2000" dirty="0" smtClean="0"/>
              <a:t> District Student Speakers Foundation</a:t>
            </a:r>
          </a:p>
          <a:p>
            <a:pPr lvl="2">
              <a:lnSpc>
                <a:spcPct val="90000"/>
              </a:lnSpc>
            </a:pPr>
            <a:endParaRPr lang="en-US" sz="1600" dirty="0" smtClean="0"/>
          </a:p>
        </p:txBody>
      </p:sp>
      <p:pic>
        <p:nvPicPr>
          <p:cNvPr id="24581" name="Picture 5" descr="COH_logo_2008"/>
          <p:cNvPicPr>
            <a:picLocks noChangeAspect="1" noChangeArrowheads="1"/>
          </p:cNvPicPr>
          <p:nvPr/>
        </p:nvPicPr>
        <p:blipFill>
          <a:blip r:embed="rId3" cstate="print"/>
          <a:srcRect/>
          <a:stretch>
            <a:fillRect/>
          </a:stretch>
        </p:blipFill>
        <p:spPr bwMode="auto">
          <a:xfrm>
            <a:off x="3048000" y="2436813"/>
            <a:ext cx="1009650" cy="992187"/>
          </a:xfrm>
          <a:prstGeom prst="rect">
            <a:avLst/>
          </a:prstGeom>
          <a:noFill/>
          <a:ln w="9525">
            <a:noFill/>
            <a:miter lim="800000"/>
            <a:headEnd/>
            <a:tailEnd/>
          </a:ln>
        </p:spPr>
      </p:pic>
      <p:pic>
        <p:nvPicPr>
          <p:cNvPr id="24583" name="Picture 7" descr="pictur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2057400"/>
            <a:ext cx="1295400" cy="1174750"/>
          </a:xfrm>
          <a:prstGeom prst="rect">
            <a:avLst/>
          </a:prstGeom>
          <a:noFill/>
          <a:ln w="9525">
            <a:noFill/>
            <a:miter lim="800000"/>
            <a:headEnd/>
            <a:tailEnd/>
          </a:ln>
        </p:spPr>
      </p:pic>
      <p:sp>
        <p:nvSpPr>
          <p:cNvPr id="24584" name="Text Box 8"/>
          <p:cNvSpPr txBox="1">
            <a:spLocks noChangeArrowheads="1"/>
          </p:cNvSpPr>
          <p:nvPr/>
        </p:nvSpPr>
        <p:spPr bwMode="auto">
          <a:xfrm>
            <a:off x="2819400" y="3429000"/>
            <a:ext cx="1752600" cy="396875"/>
          </a:xfrm>
          <a:prstGeom prst="rect">
            <a:avLst/>
          </a:prstGeom>
          <a:noFill/>
          <a:ln w="12700">
            <a:noFill/>
            <a:miter lim="800000"/>
            <a:headEnd type="none" w="sm" len="sm"/>
            <a:tailEnd type="none" w="sm" len="sm"/>
          </a:ln>
        </p:spPr>
        <p:txBody>
          <a:bodyPr>
            <a:spAutoFit/>
          </a:bodyPr>
          <a:lstStyle/>
          <a:p>
            <a:pPr>
              <a:spcBef>
                <a:spcPct val="50000"/>
              </a:spcBef>
            </a:pPr>
            <a:r>
              <a:rPr lang="en-US" sz="2000"/>
              <a:t>City of Hope</a:t>
            </a:r>
          </a:p>
        </p:txBody>
      </p:sp>
      <p:pic>
        <p:nvPicPr>
          <p:cNvPr id="24586" name="Picture 10" descr="lionsfloatlogo3"/>
          <p:cNvPicPr>
            <a:picLocks noChangeAspect="1" noChangeArrowheads="1"/>
          </p:cNvPicPr>
          <p:nvPr/>
        </p:nvPicPr>
        <p:blipFill>
          <a:blip r:embed="rId5" cstate="print">
            <a:clrChange>
              <a:clrFrom>
                <a:srgbClr val="FBFEF7"/>
              </a:clrFrom>
              <a:clrTo>
                <a:srgbClr val="FBFEF7">
                  <a:alpha val="0"/>
                </a:srgbClr>
              </a:clrTo>
            </a:clrChange>
          </a:blip>
          <a:srcRect/>
          <a:stretch>
            <a:fillRect/>
          </a:stretch>
        </p:blipFill>
        <p:spPr bwMode="auto">
          <a:xfrm>
            <a:off x="533400" y="1828800"/>
            <a:ext cx="1905000" cy="1905000"/>
          </a:xfrm>
          <a:prstGeom prst="rect">
            <a:avLst/>
          </a:prstGeom>
          <a:noFill/>
          <a:ln w="9525">
            <a:noFill/>
            <a:miter lim="800000"/>
            <a:headEnd/>
            <a:tailEnd/>
          </a:ln>
        </p:spPr>
      </p:pic>
      <p:sp>
        <p:nvSpPr>
          <p:cNvPr id="24587" name="Text Box 11"/>
          <p:cNvSpPr txBox="1">
            <a:spLocks noChangeArrowheads="1"/>
          </p:cNvSpPr>
          <p:nvPr/>
        </p:nvSpPr>
        <p:spPr bwMode="auto">
          <a:xfrm>
            <a:off x="609600" y="3733800"/>
            <a:ext cx="2057400" cy="396875"/>
          </a:xfrm>
          <a:prstGeom prst="rect">
            <a:avLst/>
          </a:prstGeom>
          <a:noFill/>
          <a:ln w="12700">
            <a:noFill/>
            <a:miter lim="800000"/>
            <a:headEnd type="none" w="sm" len="sm"/>
            <a:tailEnd type="none" w="sm" len="sm"/>
          </a:ln>
        </p:spPr>
        <p:txBody>
          <a:bodyPr>
            <a:spAutoFit/>
          </a:bodyPr>
          <a:lstStyle/>
          <a:p>
            <a:pPr>
              <a:spcBef>
                <a:spcPct val="50000"/>
              </a:spcBef>
            </a:pPr>
            <a:r>
              <a:rPr lang="en-US" sz="2000"/>
              <a:t>Lions Float Inc.</a:t>
            </a:r>
          </a:p>
        </p:txBody>
      </p:sp>
      <p:pic>
        <p:nvPicPr>
          <p:cNvPr id="24591" name="Picture 15" descr="pictur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7000" y="1600200"/>
            <a:ext cx="1428750" cy="1381125"/>
          </a:xfrm>
          <a:prstGeom prst="rect">
            <a:avLst/>
          </a:prstGeom>
          <a:noFill/>
          <a:ln w="9525">
            <a:noFill/>
            <a:miter lim="800000"/>
            <a:headEnd/>
            <a:tailEnd/>
          </a:ln>
        </p:spPr>
      </p:pic>
      <p:pic>
        <p:nvPicPr>
          <p:cNvPr id="24593" name="Picture 17" descr="picture"/>
          <p:cNvPicPr>
            <a:picLocks noChangeAspect="1" noChangeArrowheads="1"/>
          </p:cNvPicPr>
          <p:nvPr/>
        </p:nvPicPr>
        <p:blipFill>
          <a:blip r:embed="rId7" cstate="print"/>
          <a:srcRect/>
          <a:stretch>
            <a:fillRect/>
          </a:stretch>
        </p:blipFill>
        <p:spPr bwMode="auto">
          <a:xfrm>
            <a:off x="533400" y="4343400"/>
            <a:ext cx="1752600" cy="1736725"/>
          </a:xfrm>
          <a:prstGeom prst="rect">
            <a:avLst/>
          </a:prstGeom>
          <a:noFill/>
          <a:ln w="9525">
            <a:noFill/>
            <a:miter lim="800000"/>
            <a:headEnd/>
            <a:tailEnd/>
          </a:ln>
        </p:spPr>
      </p:pic>
      <p:pic>
        <p:nvPicPr>
          <p:cNvPr id="24595" name="Picture 19" descr="picture"/>
          <p:cNvPicPr>
            <a:picLocks noChangeAspect="1" noChangeArrowheads="1"/>
          </p:cNvPicPr>
          <p:nvPr/>
        </p:nvPicPr>
        <p:blipFill>
          <a:blip r:embed="rId8" cstate="print"/>
          <a:srcRect/>
          <a:stretch>
            <a:fillRect/>
          </a:stretch>
        </p:blipFill>
        <p:spPr bwMode="auto">
          <a:xfrm>
            <a:off x="5105400" y="3429000"/>
            <a:ext cx="1428750" cy="904875"/>
          </a:xfrm>
          <a:prstGeom prst="rect">
            <a:avLst/>
          </a:prstGeom>
          <a:noFill/>
          <a:ln w="9525">
            <a:noFill/>
            <a:miter lim="800000"/>
            <a:headEnd/>
            <a:tailEnd/>
          </a:ln>
        </p:spPr>
      </p:pic>
      <p:sp>
        <p:nvSpPr>
          <p:cNvPr id="24601" name="Text Box 25"/>
          <p:cNvSpPr txBox="1">
            <a:spLocks noChangeArrowheads="1"/>
          </p:cNvSpPr>
          <p:nvPr/>
        </p:nvSpPr>
        <p:spPr bwMode="auto">
          <a:xfrm>
            <a:off x="3200400" y="4800600"/>
            <a:ext cx="3733800" cy="1158875"/>
          </a:xfrm>
          <a:prstGeom prst="rect">
            <a:avLst/>
          </a:prstGeom>
          <a:noFill/>
          <a:ln w="12700">
            <a:noFill/>
            <a:miter lim="800000"/>
            <a:headEnd type="none" w="sm" len="sm"/>
            <a:tailEnd type="none" w="sm" len="sm"/>
          </a:ln>
        </p:spPr>
        <p:txBody>
          <a:bodyPr>
            <a:spAutoFit/>
          </a:bodyPr>
          <a:lstStyle/>
          <a:p>
            <a:pPr algn="ctr">
              <a:spcBef>
                <a:spcPct val="50000"/>
              </a:spcBef>
            </a:pPr>
            <a:r>
              <a:rPr lang="en-US" sz="2000"/>
              <a:t>Lions Sight and Hearing Foundation of So. Cal</a:t>
            </a:r>
          </a:p>
          <a:p>
            <a:pPr algn="ctr">
              <a:spcBef>
                <a:spcPct val="50000"/>
              </a:spcBef>
            </a:pPr>
            <a:r>
              <a:rPr lang="en-US" sz="2000"/>
              <a:t>(formally LEFSC &amp; SCLEI)</a:t>
            </a:r>
          </a:p>
        </p:txBody>
      </p:sp>
      <p:pic>
        <p:nvPicPr>
          <p:cNvPr id="24603" name="Picture 27" descr="picture"/>
          <p:cNvPicPr>
            <a:picLocks noChangeAspect="1" noChangeArrowheads="1"/>
          </p:cNvPicPr>
          <p:nvPr/>
        </p:nvPicPr>
        <p:blipFill>
          <a:blip r:embed="rId9" cstate="print">
            <a:clrChange>
              <a:clrFrom>
                <a:srgbClr val="FEFEFD"/>
              </a:clrFrom>
              <a:clrTo>
                <a:srgbClr val="FEFEFD">
                  <a:alpha val="0"/>
                </a:srgbClr>
              </a:clrTo>
            </a:clrChange>
          </a:blip>
          <a:srcRect/>
          <a:stretch>
            <a:fillRect/>
          </a:stretch>
        </p:blipFill>
        <p:spPr bwMode="auto">
          <a:xfrm>
            <a:off x="2438400" y="4648200"/>
            <a:ext cx="1428750" cy="1257300"/>
          </a:xfrm>
          <a:prstGeom prst="rect">
            <a:avLst/>
          </a:prstGeom>
          <a:noFill/>
          <a:ln w="9525">
            <a:noFill/>
            <a:miter lim="800000"/>
            <a:headEnd/>
            <a:tailEnd/>
          </a:ln>
        </p:spPr>
      </p:pic>
      <p:pic>
        <p:nvPicPr>
          <p:cNvPr id="24605" name="Picture 29" descr="picture"/>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6324600" y="4876800"/>
            <a:ext cx="1428750" cy="923925"/>
          </a:xfrm>
          <a:prstGeom prst="rect">
            <a:avLst/>
          </a:prstGeom>
          <a:noFill/>
          <a:ln w="9525">
            <a:noFill/>
            <a:miter lim="800000"/>
            <a:headEnd/>
            <a:tailEnd/>
          </a:ln>
        </p:spPr>
      </p:pic>
      <p:sp>
        <p:nvSpPr>
          <p:cNvPr id="26640" name="Date Placeholder 17"/>
          <p:cNvSpPr>
            <a:spLocks noGrp="1"/>
          </p:cNvSpPr>
          <p:nvPr>
            <p:ph type="dt" sz="quarter" idx="10"/>
          </p:nvPr>
        </p:nvSpPr>
        <p:spPr>
          <a:noFill/>
        </p:spPr>
        <p:txBody>
          <a:bodyPr/>
          <a:lstStyle/>
          <a:p>
            <a:r>
              <a:rPr lang="en-US" dirty="0" smtClean="0"/>
              <a:t>Updated July, 2014</a:t>
            </a:r>
          </a:p>
        </p:txBody>
      </p:sp>
      <p:sp>
        <p:nvSpPr>
          <p:cNvPr id="26641" name="Slide Number Placeholder 18"/>
          <p:cNvSpPr>
            <a:spLocks noGrp="1"/>
          </p:cNvSpPr>
          <p:nvPr>
            <p:ph type="sldNum" sz="quarter" idx="12"/>
          </p:nvPr>
        </p:nvSpPr>
        <p:spPr>
          <a:noFill/>
        </p:spPr>
        <p:txBody>
          <a:bodyPr/>
          <a:lstStyle/>
          <a:p>
            <a:fld id="{2AE04EFB-24B0-416A-B62D-04656A79064D}" type="slidenum">
              <a:rPr lang="en-US" smtClean="0"/>
              <a:pPr/>
              <a:t>19</a:t>
            </a:fld>
            <a:endParaRPr lang="en-US" smtClean="0"/>
          </a:p>
        </p:txBody>
      </p:sp>
      <p:pic>
        <p:nvPicPr>
          <p:cNvPr id="34818" name="Picture 2" descr="http://ye.md4lions.org/images/ye_logo3.jpg"/>
          <p:cNvPicPr>
            <a:picLocks noChangeAspect="1" noChangeArrowheads="1"/>
          </p:cNvPicPr>
          <p:nvPr/>
        </p:nvPicPr>
        <p:blipFill>
          <a:blip r:embed="rId11" cstate="print"/>
          <a:srcRect/>
          <a:stretch>
            <a:fillRect/>
          </a:stretch>
        </p:blipFill>
        <p:spPr bwMode="auto">
          <a:xfrm>
            <a:off x="7010400" y="3048000"/>
            <a:ext cx="1609322" cy="1609322"/>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2000" fill="hold"/>
                                        <p:tgtEl>
                                          <p:spTgt spid="24579">
                                            <p:txEl>
                                              <p:pRg st="0" end="0"/>
                                            </p:txEl>
                                          </p:spTgt>
                                        </p:tgtEl>
                                        <p:attrNameLst>
                                          <p:attrName>ppt_w</p:attrName>
                                        </p:attrNameLst>
                                      </p:cBhvr>
                                      <p:tavLst>
                                        <p:tav tm="0">
                                          <p:val>
                                            <p:strVal val="2/3*#ppt_w"/>
                                          </p:val>
                                        </p:tav>
                                        <p:tav tm="100000">
                                          <p:val>
                                            <p:strVal val="#ppt_w"/>
                                          </p:val>
                                        </p:tav>
                                      </p:tavLst>
                                    </p:anim>
                                    <p:anim calcmode="lin" valueType="num">
                                      <p:cBhvr>
                                        <p:cTn id="8" dur="2000" fill="hold"/>
                                        <p:tgtEl>
                                          <p:spTgt spid="24579">
                                            <p:txEl>
                                              <p:pRg st="0" end="0"/>
                                            </p:txEl>
                                          </p:spTgt>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4000"/>
                            </p:stCondLst>
                            <p:childTnLst>
                              <p:par>
                                <p:cTn id="10" presetID="12" presetClass="entr" presetSubtype="4" fill="hold" nodeType="afterEffect">
                                  <p:stCondLst>
                                    <p:cond delay="2000"/>
                                  </p:stCondLst>
                                  <p:childTnLst>
                                    <p:set>
                                      <p:cBhvr>
                                        <p:cTn id="11" dur="1" fill="hold">
                                          <p:stCondLst>
                                            <p:cond delay="0"/>
                                          </p:stCondLst>
                                        </p:cTn>
                                        <p:tgtEl>
                                          <p:spTgt spid="24586"/>
                                        </p:tgtEl>
                                        <p:attrNameLst>
                                          <p:attrName>style.visibility</p:attrName>
                                        </p:attrNameLst>
                                      </p:cBhvr>
                                      <p:to>
                                        <p:strVal val="visible"/>
                                      </p:to>
                                    </p:set>
                                    <p:animEffect transition="in" filter="slide(fromBottom)">
                                      <p:cBhvr>
                                        <p:cTn id="12" dur="1000"/>
                                        <p:tgtEl>
                                          <p:spTgt spid="24586"/>
                                        </p:tgtEl>
                                      </p:cBhvr>
                                    </p:animEffect>
                                  </p:childTnLst>
                                </p:cTn>
                              </p:par>
                              <p:par>
                                <p:cTn id="13" presetID="2" presetClass="entr" presetSubtype="4" fill="hold" grpId="0" nodeType="withEffect">
                                  <p:stCondLst>
                                    <p:cond delay="2000"/>
                                  </p:stCondLst>
                                  <p:childTnLst>
                                    <p:set>
                                      <p:cBhvr>
                                        <p:cTn id="14" dur="1" fill="hold">
                                          <p:stCondLst>
                                            <p:cond delay="0"/>
                                          </p:stCondLst>
                                        </p:cTn>
                                        <p:tgtEl>
                                          <p:spTgt spid="24587"/>
                                        </p:tgtEl>
                                        <p:attrNameLst>
                                          <p:attrName>style.visibility</p:attrName>
                                        </p:attrNameLst>
                                      </p:cBhvr>
                                      <p:to>
                                        <p:strVal val="visible"/>
                                      </p:to>
                                    </p:set>
                                    <p:anim calcmode="lin" valueType="num">
                                      <p:cBhvr additive="base">
                                        <p:cTn id="15" dur="1000" fill="hold"/>
                                        <p:tgtEl>
                                          <p:spTgt spid="24587"/>
                                        </p:tgtEl>
                                        <p:attrNameLst>
                                          <p:attrName>ppt_x</p:attrName>
                                        </p:attrNameLst>
                                      </p:cBhvr>
                                      <p:tavLst>
                                        <p:tav tm="0">
                                          <p:val>
                                            <p:strVal val="#ppt_x"/>
                                          </p:val>
                                        </p:tav>
                                        <p:tav tm="100000">
                                          <p:val>
                                            <p:strVal val="#ppt_x"/>
                                          </p:val>
                                        </p:tav>
                                      </p:tavLst>
                                    </p:anim>
                                    <p:anim calcmode="lin" valueType="num">
                                      <p:cBhvr additive="base">
                                        <p:cTn id="16" dur="1000" fill="hold"/>
                                        <p:tgtEl>
                                          <p:spTgt spid="2458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7000"/>
                            </p:stCondLst>
                            <p:childTnLst>
                              <p:par>
                                <p:cTn id="18" presetID="3" presetClass="entr" presetSubtype="10" fill="hold" nodeType="afterEffect">
                                  <p:stCondLst>
                                    <p:cond delay="2000"/>
                                  </p:stCondLst>
                                  <p:childTnLst>
                                    <p:set>
                                      <p:cBhvr>
                                        <p:cTn id="19" dur="1" fill="hold">
                                          <p:stCondLst>
                                            <p:cond delay="0"/>
                                          </p:stCondLst>
                                        </p:cTn>
                                        <p:tgtEl>
                                          <p:spTgt spid="24581"/>
                                        </p:tgtEl>
                                        <p:attrNameLst>
                                          <p:attrName>style.visibility</p:attrName>
                                        </p:attrNameLst>
                                      </p:cBhvr>
                                      <p:to>
                                        <p:strVal val="visible"/>
                                      </p:to>
                                    </p:set>
                                    <p:animEffect transition="in" filter="blinds(horizontal)">
                                      <p:cBhvr>
                                        <p:cTn id="20" dur="500"/>
                                        <p:tgtEl>
                                          <p:spTgt spid="24581"/>
                                        </p:tgtEl>
                                      </p:cBhvr>
                                    </p:animEffect>
                                  </p:childTnLst>
                                </p:cTn>
                              </p:par>
                              <p:par>
                                <p:cTn id="21" presetID="2" presetClass="entr" presetSubtype="2" fill="hold" grpId="0" nodeType="withEffect">
                                  <p:stCondLst>
                                    <p:cond delay="100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500" fill="hold"/>
                                        <p:tgtEl>
                                          <p:spTgt spid="24584"/>
                                        </p:tgtEl>
                                        <p:attrNameLst>
                                          <p:attrName>ppt_x</p:attrName>
                                        </p:attrNameLst>
                                      </p:cBhvr>
                                      <p:tavLst>
                                        <p:tav tm="0">
                                          <p:val>
                                            <p:strVal val="1+#ppt_w/2"/>
                                          </p:val>
                                        </p:tav>
                                        <p:tav tm="100000">
                                          <p:val>
                                            <p:strVal val="#ppt_x"/>
                                          </p:val>
                                        </p:tav>
                                      </p:tavLst>
                                    </p:anim>
                                    <p:anim calcmode="lin" valueType="num">
                                      <p:cBhvr additive="base">
                                        <p:cTn id="24" dur="500" fill="hold"/>
                                        <p:tgtEl>
                                          <p:spTgt spid="2458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9500"/>
                            </p:stCondLst>
                            <p:childTnLst>
                              <p:par>
                                <p:cTn id="26" presetID="2" presetClass="entr" presetSubtype="4" fill="hold" nodeType="afterEffect">
                                  <p:stCondLst>
                                    <p:cond delay="2000"/>
                                  </p:stCondLst>
                                  <p:childTnLst>
                                    <p:set>
                                      <p:cBhvr>
                                        <p:cTn id="27" dur="1" fill="hold">
                                          <p:stCondLst>
                                            <p:cond delay="0"/>
                                          </p:stCondLst>
                                        </p:cTn>
                                        <p:tgtEl>
                                          <p:spTgt spid="24583"/>
                                        </p:tgtEl>
                                        <p:attrNameLst>
                                          <p:attrName>style.visibility</p:attrName>
                                        </p:attrNameLst>
                                      </p:cBhvr>
                                      <p:to>
                                        <p:strVal val="visible"/>
                                      </p:to>
                                    </p:set>
                                    <p:anim calcmode="lin" valueType="num">
                                      <p:cBhvr additive="base">
                                        <p:cTn id="28" dur="500" fill="hold"/>
                                        <p:tgtEl>
                                          <p:spTgt spid="24583"/>
                                        </p:tgtEl>
                                        <p:attrNameLst>
                                          <p:attrName>ppt_x</p:attrName>
                                        </p:attrNameLst>
                                      </p:cBhvr>
                                      <p:tavLst>
                                        <p:tav tm="0">
                                          <p:val>
                                            <p:strVal val="#ppt_x"/>
                                          </p:val>
                                        </p:tav>
                                        <p:tav tm="100000">
                                          <p:val>
                                            <p:strVal val="#ppt_x"/>
                                          </p:val>
                                        </p:tav>
                                      </p:tavLst>
                                    </p:anim>
                                    <p:anim calcmode="lin" valueType="num">
                                      <p:cBhvr additive="base">
                                        <p:cTn id="29" dur="500" fill="hold"/>
                                        <p:tgtEl>
                                          <p:spTgt spid="2458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2000"/>
                            </p:stCondLst>
                            <p:childTnLst>
                              <p:par>
                                <p:cTn id="31" presetID="3" presetClass="entr" presetSubtype="10" fill="hold" nodeType="afterEffect">
                                  <p:stCondLst>
                                    <p:cond delay="2000"/>
                                  </p:stCondLst>
                                  <p:childTnLst>
                                    <p:set>
                                      <p:cBhvr>
                                        <p:cTn id="32" dur="1" fill="hold">
                                          <p:stCondLst>
                                            <p:cond delay="0"/>
                                          </p:stCondLst>
                                        </p:cTn>
                                        <p:tgtEl>
                                          <p:spTgt spid="24591"/>
                                        </p:tgtEl>
                                        <p:attrNameLst>
                                          <p:attrName>style.visibility</p:attrName>
                                        </p:attrNameLst>
                                      </p:cBhvr>
                                      <p:to>
                                        <p:strVal val="visible"/>
                                      </p:to>
                                    </p:set>
                                    <p:animEffect transition="in" filter="blinds(horizontal)">
                                      <p:cBhvr>
                                        <p:cTn id="33" dur="2000"/>
                                        <p:tgtEl>
                                          <p:spTgt spid="24591"/>
                                        </p:tgtEl>
                                      </p:cBhvr>
                                    </p:animEffect>
                                  </p:childTnLst>
                                </p:cTn>
                              </p:par>
                            </p:childTnLst>
                          </p:cTn>
                        </p:par>
                        <p:par>
                          <p:cTn id="34" fill="hold" nodeType="afterGroup">
                            <p:stCondLst>
                              <p:cond delay="16000"/>
                            </p:stCondLst>
                            <p:childTnLst>
                              <p:par>
                                <p:cTn id="35" presetID="5" presetClass="entr" presetSubtype="10" fill="hold" nodeType="afterEffect">
                                  <p:stCondLst>
                                    <p:cond delay="2000"/>
                                  </p:stCondLst>
                                  <p:childTnLst>
                                    <p:set>
                                      <p:cBhvr>
                                        <p:cTn id="36" dur="1" fill="hold">
                                          <p:stCondLst>
                                            <p:cond delay="0"/>
                                          </p:stCondLst>
                                        </p:cTn>
                                        <p:tgtEl>
                                          <p:spTgt spid="24595"/>
                                        </p:tgtEl>
                                        <p:attrNameLst>
                                          <p:attrName>style.visibility</p:attrName>
                                        </p:attrNameLst>
                                      </p:cBhvr>
                                      <p:to>
                                        <p:strVal val="visible"/>
                                      </p:to>
                                    </p:set>
                                    <p:animEffect transition="in" filter="checkerboard(across)">
                                      <p:cBhvr>
                                        <p:cTn id="37" dur="2000"/>
                                        <p:tgtEl>
                                          <p:spTgt spid="24595"/>
                                        </p:tgtEl>
                                      </p:cBhvr>
                                    </p:animEffect>
                                  </p:childTnLst>
                                </p:cTn>
                              </p:par>
                            </p:childTnLst>
                          </p:cTn>
                        </p:par>
                        <p:par>
                          <p:cTn id="38" fill="hold" nodeType="afterGroup">
                            <p:stCondLst>
                              <p:cond delay="20000"/>
                            </p:stCondLst>
                            <p:childTnLst>
                              <p:par>
                                <p:cTn id="39" presetID="5" presetClass="entr" presetSubtype="10" fill="hold" nodeType="afterEffect">
                                  <p:stCondLst>
                                    <p:cond delay="2000"/>
                                  </p:stCondLst>
                                  <p:childTnLst>
                                    <p:set>
                                      <p:cBhvr>
                                        <p:cTn id="40" dur="1" fill="hold">
                                          <p:stCondLst>
                                            <p:cond delay="0"/>
                                          </p:stCondLst>
                                        </p:cTn>
                                        <p:tgtEl>
                                          <p:spTgt spid="24593"/>
                                        </p:tgtEl>
                                        <p:attrNameLst>
                                          <p:attrName>style.visibility</p:attrName>
                                        </p:attrNameLst>
                                      </p:cBhvr>
                                      <p:to>
                                        <p:strVal val="visible"/>
                                      </p:to>
                                    </p:set>
                                    <p:animEffect transition="in" filter="checkerboard(across)">
                                      <p:cBhvr>
                                        <p:cTn id="41" dur="2000"/>
                                        <p:tgtEl>
                                          <p:spTgt spid="24593"/>
                                        </p:tgtEl>
                                      </p:cBhvr>
                                    </p:animEffect>
                                  </p:childTnLst>
                                </p:cTn>
                              </p:par>
                            </p:childTnLst>
                          </p:cTn>
                        </p:par>
                        <p:par>
                          <p:cTn id="42" fill="hold" nodeType="afterGroup">
                            <p:stCondLst>
                              <p:cond delay="24000"/>
                            </p:stCondLst>
                            <p:childTnLst>
                              <p:par>
                                <p:cTn id="43" presetID="12" presetClass="entr" presetSubtype="4" fill="hold" nodeType="afterEffect">
                                  <p:stCondLst>
                                    <p:cond delay="2000"/>
                                  </p:stCondLst>
                                  <p:childTnLst>
                                    <p:set>
                                      <p:cBhvr>
                                        <p:cTn id="44" dur="1" fill="hold">
                                          <p:stCondLst>
                                            <p:cond delay="0"/>
                                          </p:stCondLst>
                                        </p:cTn>
                                        <p:tgtEl>
                                          <p:spTgt spid="24603"/>
                                        </p:tgtEl>
                                        <p:attrNameLst>
                                          <p:attrName>style.visibility</p:attrName>
                                        </p:attrNameLst>
                                      </p:cBhvr>
                                      <p:to>
                                        <p:strVal val="visible"/>
                                      </p:to>
                                    </p:set>
                                    <p:animEffect transition="in" filter="slide(fromBottom)">
                                      <p:cBhvr>
                                        <p:cTn id="45" dur="2000"/>
                                        <p:tgtEl>
                                          <p:spTgt spid="24603"/>
                                        </p:tgtEl>
                                      </p:cBhvr>
                                    </p:animEffect>
                                  </p:childTnLst>
                                </p:cTn>
                              </p:par>
                              <p:par>
                                <p:cTn id="46" presetID="12" presetClass="entr" presetSubtype="4" fill="hold" grpId="0" nodeType="withEffect">
                                  <p:stCondLst>
                                    <p:cond delay="2000"/>
                                  </p:stCondLst>
                                  <p:childTnLst>
                                    <p:set>
                                      <p:cBhvr>
                                        <p:cTn id="47" dur="1" fill="hold">
                                          <p:stCondLst>
                                            <p:cond delay="0"/>
                                          </p:stCondLst>
                                        </p:cTn>
                                        <p:tgtEl>
                                          <p:spTgt spid="24601"/>
                                        </p:tgtEl>
                                        <p:attrNameLst>
                                          <p:attrName>style.visibility</p:attrName>
                                        </p:attrNameLst>
                                      </p:cBhvr>
                                      <p:to>
                                        <p:strVal val="visible"/>
                                      </p:to>
                                    </p:set>
                                    <p:animEffect transition="in" filter="slide(fromBottom)">
                                      <p:cBhvr>
                                        <p:cTn id="48" dur="2000"/>
                                        <p:tgtEl>
                                          <p:spTgt spid="24601"/>
                                        </p:tgtEl>
                                      </p:cBhvr>
                                    </p:animEffect>
                                  </p:childTnLst>
                                </p:cTn>
                              </p:par>
                              <p:par>
                                <p:cTn id="49" presetID="12" presetClass="entr" presetSubtype="4" fill="hold" nodeType="withEffect">
                                  <p:stCondLst>
                                    <p:cond delay="2000"/>
                                  </p:stCondLst>
                                  <p:childTnLst>
                                    <p:set>
                                      <p:cBhvr>
                                        <p:cTn id="50" dur="1" fill="hold">
                                          <p:stCondLst>
                                            <p:cond delay="0"/>
                                          </p:stCondLst>
                                        </p:cTn>
                                        <p:tgtEl>
                                          <p:spTgt spid="24605"/>
                                        </p:tgtEl>
                                        <p:attrNameLst>
                                          <p:attrName>style.visibility</p:attrName>
                                        </p:attrNameLst>
                                      </p:cBhvr>
                                      <p:to>
                                        <p:strVal val="visible"/>
                                      </p:to>
                                    </p:set>
                                    <p:animEffect transition="in" filter="slide(fromBottom)">
                                      <p:cBhvr>
                                        <p:cTn id="51" dur="2000"/>
                                        <p:tgtEl>
                                          <p:spTgt spid="24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4" grpId="0"/>
      <p:bldP spid="24587" grpId="0"/>
      <p:bldP spid="2460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r>
              <a:rPr lang="en-US" b="1" dirty="0" smtClean="0"/>
              <a:t>A Typical Lions Club</a:t>
            </a:r>
            <a:endParaRPr lang="en-US" dirty="0" smtClean="0"/>
          </a:p>
        </p:txBody>
      </p:sp>
      <p:sp>
        <p:nvSpPr>
          <p:cNvPr id="26631" name="Rectangle 7"/>
          <p:cNvSpPr>
            <a:spLocks noGrp="1" noChangeArrowheads="1"/>
          </p:cNvSpPr>
          <p:nvPr>
            <p:ph type="body" idx="1"/>
          </p:nvPr>
        </p:nvSpPr>
        <p:spPr>
          <a:xfrm>
            <a:off x="381000" y="1447800"/>
            <a:ext cx="8382000" cy="5410200"/>
          </a:xfrm>
        </p:spPr>
        <p:txBody>
          <a:bodyPr/>
          <a:lstStyle/>
          <a:p>
            <a:pPr>
              <a:lnSpc>
                <a:spcPct val="90000"/>
              </a:lnSpc>
            </a:pPr>
            <a:r>
              <a:rPr lang="en-US" dirty="0" smtClean="0"/>
              <a:t>Organized, and received Charter</a:t>
            </a:r>
          </a:p>
          <a:p>
            <a:pPr lvl="1">
              <a:lnSpc>
                <a:spcPct val="90000"/>
              </a:lnSpc>
            </a:pPr>
            <a:r>
              <a:rPr lang="en-US" dirty="0" smtClean="0"/>
              <a:t>Sponsoring Club </a:t>
            </a:r>
          </a:p>
          <a:p>
            <a:pPr lvl="1">
              <a:lnSpc>
                <a:spcPct val="90000"/>
              </a:lnSpc>
            </a:pPr>
            <a:r>
              <a:rPr lang="en-US" dirty="0" smtClean="0"/>
              <a:t>Guiding Lion appointed by District Governor</a:t>
            </a:r>
          </a:p>
          <a:p>
            <a:pPr>
              <a:lnSpc>
                <a:spcPct val="90000"/>
              </a:lnSpc>
            </a:pPr>
            <a:r>
              <a:rPr lang="en-US" dirty="0" smtClean="0"/>
              <a:t>May be Sponsor of another club</a:t>
            </a:r>
          </a:p>
          <a:p>
            <a:pPr>
              <a:lnSpc>
                <a:spcPct val="90000"/>
              </a:lnSpc>
            </a:pPr>
            <a:r>
              <a:rPr lang="en-US" dirty="0" smtClean="0"/>
              <a:t>Generally Operate under Standard Form Lions Club Constitution and By-Laws</a:t>
            </a:r>
          </a:p>
          <a:p>
            <a:pPr lvl="1">
              <a:lnSpc>
                <a:spcPct val="90000"/>
              </a:lnSpc>
            </a:pPr>
            <a:r>
              <a:rPr lang="en-US" dirty="0" smtClean="0"/>
              <a:t>May have established own Constitution and By-Laws</a:t>
            </a:r>
          </a:p>
          <a:p>
            <a:pPr>
              <a:lnSpc>
                <a:spcPct val="90000"/>
              </a:lnSpc>
            </a:pPr>
            <a:r>
              <a:rPr lang="en-US" dirty="0" smtClean="0"/>
              <a:t>May Have Incorporated as a Nonprofit Corporation</a:t>
            </a:r>
          </a:p>
          <a:p>
            <a:pPr>
              <a:lnSpc>
                <a:spcPct val="90000"/>
              </a:lnSpc>
            </a:pPr>
            <a:r>
              <a:rPr lang="en-US" dirty="0" smtClean="0"/>
              <a:t>May have established a Charitable Foundation </a:t>
            </a:r>
          </a:p>
        </p:txBody>
      </p:sp>
      <p:sp>
        <p:nvSpPr>
          <p:cNvPr id="9220" name="Date Placeholder 5"/>
          <p:cNvSpPr>
            <a:spLocks noGrp="1"/>
          </p:cNvSpPr>
          <p:nvPr>
            <p:ph type="dt" sz="quarter" idx="10"/>
          </p:nvPr>
        </p:nvSpPr>
        <p:spPr>
          <a:noFill/>
        </p:spPr>
        <p:txBody>
          <a:bodyPr/>
          <a:lstStyle/>
          <a:p>
            <a:r>
              <a:rPr lang="en-US" dirty="0" smtClean="0"/>
              <a:t>Updated July, 2014</a:t>
            </a:r>
          </a:p>
        </p:txBody>
      </p:sp>
      <p:sp>
        <p:nvSpPr>
          <p:cNvPr id="9221" name="Slide Number Placeholder 6"/>
          <p:cNvSpPr>
            <a:spLocks noGrp="1"/>
          </p:cNvSpPr>
          <p:nvPr>
            <p:ph type="sldNum" sz="quarter" idx="12"/>
          </p:nvPr>
        </p:nvSpPr>
        <p:spPr>
          <a:noFill/>
        </p:spPr>
        <p:txBody>
          <a:bodyPr/>
          <a:lstStyle/>
          <a:p>
            <a:fld id="{5C25CDB8-A7CE-4A68-AAAD-594B1B9C5926}" type="slidenum">
              <a:rPr lang="en-US" smtClean="0"/>
              <a:pPr/>
              <a:t>2</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6631">
                                            <p:txEl>
                                              <p:pRg st="0" end="0"/>
                                            </p:txEl>
                                          </p:spTgt>
                                        </p:tgtEl>
                                        <p:attrNameLst>
                                          <p:attrName>style.visibility</p:attrName>
                                        </p:attrNameLst>
                                      </p:cBhvr>
                                      <p:to>
                                        <p:strVal val="visible"/>
                                      </p:to>
                                    </p:set>
                                    <p:anim calcmode="lin" valueType="num">
                                      <p:cBhvr additive="base">
                                        <p:cTn id="7" dur="1000" fill="hold"/>
                                        <p:tgtEl>
                                          <p:spTgt spid="266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6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26631">
                                            <p:txEl>
                                              <p:pRg st="1" end="1"/>
                                            </p:txEl>
                                          </p:spTgt>
                                        </p:tgtEl>
                                        <p:attrNameLst>
                                          <p:attrName>style.visibility</p:attrName>
                                        </p:attrNameLst>
                                      </p:cBhvr>
                                      <p:to>
                                        <p:strVal val="visible"/>
                                      </p:to>
                                    </p:set>
                                    <p:anim calcmode="lin" valueType="num">
                                      <p:cBhvr additive="base">
                                        <p:cTn id="11" dur="1000" fill="hold"/>
                                        <p:tgtEl>
                                          <p:spTgt spid="26631">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66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26631">
                                            <p:txEl>
                                              <p:pRg st="2" end="2"/>
                                            </p:txEl>
                                          </p:spTgt>
                                        </p:tgtEl>
                                        <p:attrNameLst>
                                          <p:attrName>style.visibility</p:attrName>
                                        </p:attrNameLst>
                                      </p:cBhvr>
                                      <p:to>
                                        <p:strVal val="visible"/>
                                      </p:to>
                                    </p:set>
                                    <p:anim calcmode="lin" valueType="num">
                                      <p:cBhvr additive="base">
                                        <p:cTn id="15" dur="1000" fill="hold"/>
                                        <p:tgtEl>
                                          <p:spTgt spid="2663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6631">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8" fill="hold" grpId="0" nodeType="afterEffect">
                                  <p:stCondLst>
                                    <p:cond delay="1000"/>
                                  </p:stCondLst>
                                  <p:childTnLst>
                                    <p:set>
                                      <p:cBhvr>
                                        <p:cTn id="19" dur="1" fill="hold">
                                          <p:stCondLst>
                                            <p:cond delay="0"/>
                                          </p:stCondLst>
                                        </p:cTn>
                                        <p:tgtEl>
                                          <p:spTgt spid="26631">
                                            <p:txEl>
                                              <p:pRg st="3" end="3"/>
                                            </p:txEl>
                                          </p:spTgt>
                                        </p:tgtEl>
                                        <p:attrNameLst>
                                          <p:attrName>style.visibility</p:attrName>
                                        </p:attrNameLst>
                                      </p:cBhvr>
                                      <p:to>
                                        <p:strVal val="visible"/>
                                      </p:to>
                                    </p:set>
                                    <p:anim calcmode="lin" valueType="num">
                                      <p:cBhvr additive="base">
                                        <p:cTn id="20" dur="1000" fill="hold"/>
                                        <p:tgtEl>
                                          <p:spTgt spid="26631">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26631">
                                            <p:txEl>
                                              <p:pRg st="3" end="3"/>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4000"/>
                            </p:stCondLst>
                            <p:childTnLst>
                              <p:par>
                                <p:cTn id="23" presetID="2" presetClass="entr" presetSubtype="8" fill="hold" grpId="0" nodeType="afterEffect">
                                  <p:stCondLst>
                                    <p:cond delay="2000"/>
                                  </p:stCondLst>
                                  <p:childTnLst>
                                    <p:set>
                                      <p:cBhvr>
                                        <p:cTn id="24" dur="1" fill="hold">
                                          <p:stCondLst>
                                            <p:cond delay="0"/>
                                          </p:stCondLst>
                                        </p:cTn>
                                        <p:tgtEl>
                                          <p:spTgt spid="26631">
                                            <p:txEl>
                                              <p:pRg st="4" end="4"/>
                                            </p:txEl>
                                          </p:spTgt>
                                        </p:tgtEl>
                                        <p:attrNameLst>
                                          <p:attrName>style.visibility</p:attrName>
                                        </p:attrNameLst>
                                      </p:cBhvr>
                                      <p:to>
                                        <p:strVal val="visible"/>
                                      </p:to>
                                    </p:set>
                                    <p:anim calcmode="lin" valueType="num">
                                      <p:cBhvr additive="base">
                                        <p:cTn id="25" dur="1000" fill="hold"/>
                                        <p:tgtEl>
                                          <p:spTgt spid="2663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663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9" fill="hold" grpId="0" nodeType="withEffect">
                                  <p:stCondLst>
                                    <p:cond delay="2000"/>
                                  </p:stCondLst>
                                  <p:childTnLst>
                                    <p:set>
                                      <p:cBhvr>
                                        <p:cTn id="28" dur="1" fill="hold">
                                          <p:stCondLst>
                                            <p:cond delay="0"/>
                                          </p:stCondLst>
                                        </p:cTn>
                                        <p:tgtEl>
                                          <p:spTgt spid="26631">
                                            <p:txEl>
                                              <p:pRg st="5" end="5"/>
                                            </p:txEl>
                                          </p:spTgt>
                                        </p:tgtEl>
                                        <p:attrNameLst>
                                          <p:attrName>style.visibility</p:attrName>
                                        </p:attrNameLst>
                                      </p:cBhvr>
                                      <p:to>
                                        <p:strVal val="visible"/>
                                      </p:to>
                                    </p:set>
                                    <p:anim calcmode="lin" valueType="num">
                                      <p:cBhvr additive="base">
                                        <p:cTn id="29" dur="1000" fill="hold"/>
                                        <p:tgtEl>
                                          <p:spTgt spid="26631">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6631">
                                            <p:txEl>
                                              <p:pRg st="5" end="5"/>
                                            </p:txEl>
                                          </p:spTgt>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7000"/>
                            </p:stCondLst>
                            <p:childTnLst>
                              <p:par>
                                <p:cTn id="32" presetID="2" presetClass="entr" presetSubtype="8" fill="hold" grpId="0" nodeType="afterEffect">
                                  <p:stCondLst>
                                    <p:cond delay="2000"/>
                                  </p:stCondLst>
                                  <p:childTnLst>
                                    <p:set>
                                      <p:cBhvr>
                                        <p:cTn id="33" dur="1" fill="hold">
                                          <p:stCondLst>
                                            <p:cond delay="0"/>
                                          </p:stCondLst>
                                        </p:cTn>
                                        <p:tgtEl>
                                          <p:spTgt spid="26631">
                                            <p:txEl>
                                              <p:pRg st="6" end="6"/>
                                            </p:txEl>
                                          </p:spTgt>
                                        </p:tgtEl>
                                        <p:attrNameLst>
                                          <p:attrName>style.visibility</p:attrName>
                                        </p:attrNameLst>
                                      </p:cBhvr>
                                      <p:to>
                                        <p:strVal val="visible"/>
                                      </p:to>
                                    </p:set>
                                    <p:anim calcmode="lin" valueType="num">
                                      <p:cBhvr additive="base">
                                        <p:cTn id="34" dur="1000" fill="hold"/>
                                        <p:tgtEl>
                                          <p:spTgt spid="26631">
                                            <p:txEl>
                                              <p:pRg st="6" end="6"/>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26631">
                                            <p:txEl>
                                              <p:pRg st="6" end="6"/>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0000"/>
                            </p:stCondLst>
                            <p:childTnLst>
                              <p:par>
                                <p:cTn id="37" presetID="2" presetClass="entr" presetSubtype="3" fill="hold" grpId="0" nodeType="afterEffect">
                                  <p:stCondLst>
                                    <p:cond delay="2000"/>
                                  </p:stCondLst>
                                  <p:childTnLst>
                                    <p:set>
                                      <p:cBhvr>
                                        <p:cTn id="38" dur="1" fill="hold">
                                          <p:stCondLst>
                                            <p:cond delay="0"/>
                                          </p:stCondLst>
                                        </p:cTn>
                                        <p:tgtEl>
                                          <p:spTgt spid="26631">
                                            <p:txEl>
                                              <p:pRg st="7" end="7"/>
                                            </p:txEl>
                                          </p:spTgt>
                                        </p:tgtEl>
                                        <p:attrNameLst>
                                          <p:attrName>style.visibility</p:attrName>
                                        </p:attrNameLst>
                                      </p:cBhvr>
                                      <p:to>
                                        <p:strVal val="visible"/>
                                      </p:to>
                                    </p:set>
                                    <p:anim calcmode="lin" valueType="num">
                                      <p:cBhvr additive="base">
                                        <p:cTn id="39" dur="1000" fill="hold"/>
                                        <p:tgtEl>
                                          <p:spTgt spid="26631">
                                            <p:txEl>
                                              <p:pRg st="7" end="7"/>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6631">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t>MD-4 Structure</a:t>
            </a:r>
            <a:endParaRPr lang="en-US" dirty="0" smtClean="0"/>
          </a:p>
        </p:txBody>
      </p:sp>
      <p:sp>
        <p:nvSpPr>
          <p:cNvPr id="59395" name="Rectangle 3"/>
          <p:cNvSpPr>
            <a:spLocks noGrp="1" noChangeArrowheads="1"/>
          </p:cNvSpPr>
          <p:nvPr>
            <p:ph type="body" idx="1"/>
          </p:nvPr>
        </p:nvSpPr>
        <p:spPr>
          <a:xfrm>
            <a:off x="304800" y="1447800"/>
            <a:ext cx="8153400" cy="5105400"/>
          </a:xfrm>
        </p:spPr>
        <p:txBody>
          <a:bodyPr/>
          <a:lstStyle/>
          <a:p>
            <a:pPr>
              <a:lnSpc>
                <a:spcPct val="80000"/>
              </a:lnSpc>
            </a:pPr>
            <a:r>
              <a:rPr lang="en-US" sz="2000" dirty="0" smtClean="0"/>
              <a:t>Managed by a Council of Governors comprised of the 15 District Governors, chaired by a Council Chair and two Vice Chairs.  Vice District Governors attend all Council meetings. Activities are conducted by some 16 standing committees.</a:t>
            </a:r>
          </a:p>
          <a:p>
            <a:pPr>
              <a:lnSpc>
                <a:spcPct val="80000"/>
              </a:lnSpc>
            </a:pPr>
            <a:r>
              <a:rPr lang="en-US" sz="2000" dirty="0" smtClean="0"/>
              <a:t>Permanent office is located at 129 Los Aguajes Ave., Santa Barbara, California with a two-person staff. </a:t>
            </a:r>
          </a:p>
          <a:p>
            <a:pPr lvl="1">
              <a:lnSpc>
                <a:spcPct val="80000"/>
              </a:lnSpc>
            </a:pPr>
            <a:r>
              <a:rPr lang="en-US" sz="1800" dirty="0" smtClean="0"/>
              <a:t>Tiana Gia Cara, MD-4 Office Manager</a:t>
            </a:r>
          </a:p>
          <a:p>
            <a:pPr lvl="1">
              <a:lnSpc>
                <a:spcPct val="80000"/>
              </a:lnSpc>
            </a:pPr>
            <a:r>
              <a:rPr lang="en-US" sz="1800" dirty="0" smtClean="0"/>
              <a:t>Phone # 805-963-6681, or 1-800-546-6634 ;  Fax: 805-963-8254 </a:t>
            </a:r>
          </a:p>
          <a:p>
            <a:pPr lvl="1">
              <a:lnSpc>
                <a:spcPct val="80000"/>
              </a:lnSpc>
            </a:pPr>
            <a:r>
              <a:rPr lang="en-US" sz="1800" dirty="0" smtClean="0"/>
              <a:t>Email: </a:t>
            </a:r>
            <a:r>
              <a:rPr lang="en-US" sz="1800" u="sng" dirty="0" smtClean="0">
                <a:solidFill>
                  <a:srgbClr val="002060"/>
                </a:solidFill>
              </a:rPr>
              <a:t>admin@md4office.org</a:t>
            </a:r>
          </a:p>
          <a:p>
            <a:pPr lvl="1">
              <a:lnSpc>
                <a:spcPct val="80000"/>
              </a:lnSpc>
            </a:pPr>
            <a:r>
              <a:rPr lang="en-US" sz="1800" dirty="0" smtClean="0"/>
              <a:t>Website: http://md4lions.org/ 	</a:t>
            </a:r>
          </a:p>
          <a:p>
            <a:pPr>
              <a:lnSpc>
                <a:spcPct val="80000"/>
              </a:lnSpc>
            </a:pPr>
            <a:r>
              <a:rPr lang="en-US" sz="2000" dirty="0" smtClean="0"/>
              <a:t>Four Council meetings held each year generally in August, November, February and June at locations selected by the Council.</a:t>
            </a:r>
          </a:p>
          <a:p>
            <a:pPr>
              <a:lnSpc>
                <a:spcPct val="80000"/>
              </a:lnSpc>
            </a:pPr>
            <a:r>
              <a:rPr lang="en-US" sz="2000" dirty="0" smtClean="0"/>
              <a:t>The MD-4 Annual Convention is held each year in February.  The next 2 Conventions are scheduled </a:t>
            </a:r>
            <a:r>
              <a:rPr lang="en-US" sz="2000" dirty="0" smtClean="0"/>
              <a:t>for:</a:t>
            </a:r>
          </a:p>
          <a:p>
            <a:pPr lvl="1">
              <a:lnSpc>
                <a:spcPct val="80000"/>
              </a:lnSpc>
            </a:pPr>
            <a:r>
              <a:rPr lang="en-US" sz="1800" dirty="0" smtClean="0"/>
              <a:t>February 5 - 7, 2016 </a:t>
            </a:r>
            <a:r>
              <a:rPr lang="en-US" sz="1800" dirty="0" smtClean="0"/>
              <a:t>.......................................(</a:t>
            </a:r>
            <a:r>
              <a:rPr lang="en-US" sz="1800" dirty="0" smtClean="0"/>
              <a:t>Doubletree) Modesto, CA; 4-A1 </a:t>
            </a:r>
          </a:p>
          <a:p>
            <a:pPr lvl="1">
              <a:lnSpc>
                <a:spcPct val="80000"/>
              </a:lnSpc>
            </a:pPr>
            <a:r>
              <a:rPr lang="en-US" sz="1800" dirty="0" smtClean="0"/>
              <a:t>February 10-12, 2017 </a:t>
            </a:r>
            <a:r>
              <a:rPr lang="en-US" sz="1800" dirty="0" smtClean="0"/>
              <a:t>........................................(</a:t>
            </a:r>
            <a:r>
              <a:rPr lang="en-US" sz="1800" dirty="0" smtClean="0"/>
              <a:t>Red Lion) Redding, CA; 4-C1</a:t>
            </a:r>
          </a:p>
          <a:p>
            <a:pPr>
              <a:lnSpc>
                <a:spcPct val="80000"/>
              </a:lnSpc>
            </a:pPr>
            <a:endParaRPr lang="en-US" sz="2000" dirty="0" smtClean="0"/>
          </a:p>
        </p:txBody>
      </p:sp>
      <p:sp>
        <p:nvSpPr>
          <p:cNvPr id="7173" name="Date Placeholder 6"/>
          <p:cNvSpPr>
            <a:spLocks noGrp="1"/>
          </p:cNvSpPr>
          <p:nvPr>
            <p:ph type="dt" sz="quarter" idx="10"/>
          </p:nvPr>
        </p:nvSpPr>
        <p:spPr>
          <a:noFill/>
        </p:spPr>
        <p:txBody>
          <a:bodyPr/>
          <a:lstStyle/>
          <a:p>
            <a:r>
              <a:rPr lang="en-US" dirty="0" smtClean="0"/>
              <a:t>Updated </a:t>
            </a:r>
            <a:r>
              <a:rPr lang="en-US" dirty="0" smtClean="0"/>
              <a:t>October, 2015</a:t>
            </a:r>
            <a:endParaRPr lang="en-US" dirty="0" smtClean="0"/>
          </a:p>
        </p:txBody>
      </p:sp>
      <p:sp>
        <p:nvSpPr>
          <p:cNvPr id="7174" name="Slide Number Placeholder 7"/>
          <p:cNvSpPr>
            <a:spLocks noGrp="1"/>
          </p:cNvSpPr>
          <p:nvPr>
            <p:ph type="sldNum" sz="quarter" idx="12"/>
          </p:nvPr>
        </p:nvSpPr>
        <p:spPr>
          <a:noFill/>
        </p:spPr>
        <p:txBody>
          <a:bodyPr/>
          <a:lstStyle/>
          <a:p>
            <a:fld id="{74DB433C-A906-4A26-916B-B1AFA2188DE9}" type="slidenum">
              <a:rPr lang="en-US" smtClean="0"/>
              <a:pPr/>
              <a:t>20</a:t>
            </a:fld>
            <a:endParaRPr lang="en-US" dirty="0" smtClean="0"/>
          </a:p>
        </p:txBody>
      </p:sp>
      <p:pic>
        <p:nvPicPr>
          <p:cNvPr id="26626" name="Picture 2" descr="http://md4lions.org/images/CassCara2011.jpg"/>
          <p:cNvPicPr>
            <a:picLocks noChangeAspect="1" noChangeArrowheads="1"/>
          </p:cNvPicPr>
          <p:nvPr/>
        </p:nvPicPr>
        <p:blipFill>
          <a:blip r:embed="rId3" cstate="print"/>
          <a:srcRect/>
          <a:stretch>
            <a:fillRect/>
          </a:stretch>
        </p:blipFill>
        <p:spPr bwMode="auto">
          <a:xfrm>
            <a:off x="7467600" y="2819400"/>
            <a:ext cx="1137078" cy="13716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59395">
                                            <p:txEl>
                                              <p:pRg st="0" end="0"/>
                                            </p:txEl>
                                          </p:spTgt>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3000"/>
                            </p:stCondLst>
                            <p:childTnLst>
                              <p:par>
                                <p:cTn id="10" presetID="23" presetClass="entr" presetSubtype="272" fill="hold" grpId="0" nodeType="afterEffect">
                                  <p:stCondLst>
                                    <p:cond delay="200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p:cTn id="12" dur="1000" fill="hold"/>
                                        <p:tgtEl>
                                          <p:spTgt spid="59395">
                                            <p:txEl>
                                              <p:pRg st="1" end="1"/>
                                            </p:txEl>
                                          </p:spTgt>
                                        </p:tgtEl>
                                        <p:attrNameLst>
                                          <p:attrName>ppt_w</p:attrName>
                                        </p:attrNameLst>
                                      </p:cBhvr>
                                      <p:tavLst>
                                        <p:tav tm="0">
                                          <p:val>
                                            <p:strVal val="2/3*#ppt_w"/>
                                          </p:val>
                                        </p:tav>
                                        <p:tav tm="100000">
                                          <p:val>
                                            <p:strVal val="#ppt_w"/>
                                          </p:val>
                                        </p:tav>
                                      </p:tavLst>
                                    </p:anim>
                                    <p:anim calcmode="lin" valueType="num">
                                      <p:cBhvr>
                                        <p:cTn id="13" dur="1000" fill="hold"/>
                                        <p:tgtEl>
                                          <p:spTgt spid="59395">
                                            <p:txEl>
                                              <p:pRg st="1" end="1"/>
                                            </p:txEl>
                                          </p:spTgt>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6000"/>
                            </p:stCondLst>
                            <p:childTnLst>
                              <p:par>
                                <p:cTn id="15" presetID="23" presetClass="entr" presetSubtype="272" fill="hold" grpId="0" nodeType="after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p:cTn id="17" dur="1000" fill="hold"/>
                                        <p:tgtEl>
                                          <p:spTgt spid="59395">
                                            <p:txEl>
                                              <p:pRg st="2" end="2"/>
                                            </p:txEl>
                                          </p:spTgt>
                                        </p:tgtEl>
                                        <p:attrNameLst>
                                          <p:attrName>ppt_w</p:attrName>
                                        </p:attrNameLst>
                                      </p:cBhvr>
                                      <p:tavLst>
                                        <p:tav tm="0">
                                          <p:val>
                                            <p:strVal val="2/3*#ppt_w"/>
                                          </p:val>
                                        </p:tav>
                                        <p:tav tm="100000">
                                          <p:val>
                                            <p:strVal val="#ppt_w"/>
                                          </p:val>
                                        </p:tav>
                                      </p:tavLst>
                                    </p:anim>
                                    <p:anim calcmode="lin" valueType="num">
                                      <p:cBhvr>
                                        <p:cTn id="18" dur="1000" fill="hold"/>
                                        <p:tgtEl>
                                          <p:spTgt spid="59395">
                                            <p:txEl>
                                              <p:pRg st="2" end="2"/>
                                            </p:txEl>
                                          </p:spTgt>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7000"/>
                            </p:stCondLst>
                            <p:childTnLst>
                              <p:par>
                                <p:cTn id="20" presetID="23" presetClass="entr" presetSubtype="272" fill="hold" grpId="0" nodeType="after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 calcmode="lin" valueType="num">
                                      <p:cBhvr>
                                        <p:cTn id="22" dur="1000" fill="hold"/>
                                        <p:tgtEl>
                                          <p:spTgt spid="59395">
                                            <p:txEl>
                                              <p:pRg st="3" end="3"/>
                                            </p:txEl>
                                          </p:spTgt>
                                        </p:tgtEl>
                                        <p:attrNameLst>
                                          <p:attrName>ppt_w</p:attrName>
                                        </p:attrNameLst>
                                      </p:cBhvr>
                                      <p:tavLst>
                                        <p:tav tm="0">
                                          <p:val>
                                            <p:strVal val="2/3*#ppt_w"/>
                                          </p:val>
                                        </p:tav>
                                        <p:tav tm="100000">
                                          <p:val>
                                            <p:strVal val="#ppt_w"/>
                                          </p:val>
                                        </p:tav>
                                      </p:tavLst>
                                    </p:anim>
                                    <p:anim calcmode="lin" valueType="num">
                                      <p:cBhvr>
                                        <p:cTn id="23" dur="1000" fill="hold"/>
                                        <p:tgtEl>
                                          <p:spTgt spid="59395">
                                            <p:txEl>
                                              <p:pRg st="3" end="3"/>
                                            </p:txEl>
                                          </p:spTgt>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8000"/>
                            </p:stCondLst>
                            <p:childTnLst>
                              <p:par>
                                <p:cTn id="25" presetID="23" presetClass="entr" presetSubtype="272" fill="hold" grpId="0" nodeType="after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calcmode="lin" valueType="num">
                                      <p:cBhvr>
                                        <p:cTn id="27" dur="1000" fill="hold"/>
                                        <p:tgtEl>
                                          <p:spTgt spid="59395">
                                            <p:txEl>
                                              <p:pRg st="4" end="4"/>
                                            </p:txEl>
                                          </p:spTgt>
                                        </p:tgtEl>
                                        <p:attrNameLst>
                                          <p:attrName>ppt_w</p:attrName>
                                        </p:attrNameLst>
                                      </p:cBhvr>
                                      <p:tavLst>
                                        <p:tav tm="0">
                                          <p:val>
                                            <p:strVal val="2/3*#ppt_w"/>
                                          </p:val>
                                        </p:tav>
                                        <p:tav tm="100000">
                                          <p:val>
                                            <p:strVal val="#ppt_w"/>
                                          </p:val>
                                        </p:tav>
                                      </p:tavLst>
                                    </p:anim>
                                    <p:anim calcmode="lin" valueType="num">
                                      <p:cBhvr>
                                        <p:cTn id="28" dur="1000" fill="hold"/>
                                        <p:tgtEl>
                                          <p:spTgt spid="59395">
                                            <p:txEl>
                                              <p:pRg st="4" end="4"/>
                                            </p:txEl>
                                          </p:spTgt>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9000"/>
                            </p:stCondLst>
                            <p:childTnLst>
                              <p:par>
                                <p:cTn id="30" presetID="23" presetClass="entr" presetSubtype="272" fill="hold" grpId="0" nodeType="after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 calcmode="lin" valueType="num">
                                      <p:cBhvr>
                                        <p:cTn id="32" dur="1000" fill="hold"/>
                                        <p:tgtEl>
                                          <p:spTgt spid="59395">
                                            <p:txEl>
                                              <p:pRg st="5" end="5"/>
                                            </p:txEl>
                                          </p:spTgt>
                                        </p:tgtEl>
                                        <p:attrNameLst>
                                          <p:attrName>ppt_w</p:attrName>
                                        </p:attrNameLst>
                                      </p:cBhvr>
                                      <p:tavLst>
                                        <p:tav tm="0">
                                          <p:val>
                                            <p:strVal val="2/3*#ppt_w"/>
                                          </p:val>
                                        </p:tav>
                                        <p:tav tm="100000">
                                          <p:val>
                                            <p:strVal val="#ppt_w"/>
                                          </p:val>
                                        </p:tav>
                                      </p:tavLst>
                                    </p:anim>
                                    <p:anim calcmode="lin" valueType="num">
                                      <p:cBhvr>
                                        <p:cTn id="33" dur="1000" fill="hold"/>
                                        <p:tgtEl>
                                          <p:spTgt spid="59395">
                                            <p:txEl>
                                              <p:pRg st="5" end="5"/>
                                            </p:txEl>
                                          </p:spTgt>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0000"/>
                            </p:stCondLst>
                            <p:childTnLst>
                              <p:par>
                                <p:cTn id="35" presetID="23" presetClass="entr" presetSubtype="272" fill="hold" grpId="0" nodeType="after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p:cTn id="37" dur="1000" fill="hold"/>
                                        <p:tgtEl>
                                          <p:spTgt spid="59395">
                                            <p:txEl>
                                              <p:pRg st="6" end="6"/>
                                            </p:txEl>
                                          </p:spTgt>
                                        </p:tgtEl>
                                        <p:attrNameLst>
                                          <p:attrName>ppt_w</p:attrName>
                                        </p:attrNameLst>
                                      </p:cBhvr>
                                      <p:tavLst>
                                        <p:tav tm="0">
                                          <p:val>
                                            <p:strVal val="2/3*#ppt_w"/>
                                          </p:val>
                                        </p:tav>
                                        <p:tav tm="100000">
                                          <p:val>
                                            <p:strVal val="#ppt_w"/>
                                          </p:val>
                                        </p:tav>
                                      </p:tavLst>
                                    </p:anim>
                                    <p:anim calcmode="lin" valueType="num">
                                      <p:cBhvr>
                                        <p:cTn id="38" dur="1000" fill="hold"/>
                                        <p:tgtEl>
                                          <p:spTgt spid="59395">
                                            <p:txEl>
                                              <p:pRg st="6" end="6"/>
                                            </p:txEl>
                                          </p:spTgt>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11000"/>
                            </p:stCondLst>
                            <p:childTnLst>
                              <p:par>
                                <p:cTn id="40" presetID="23" presetClass="entr" presetSubtype="272" fill="hold" grpId="0" nodeType="afterEffect">
                                  <p:stCondLst>
                                    <p:cond delay="0"/>
                                  </p:stCondLst>
                                  <p:childTnLst>
                                    <p:set>
                                      <p:cBhvr>
                                        <p:cTn id="41" dur="1" fill="hold">
                                          <p:stCondLst>
                                            <p:cond delay="0"/>
                                          </p:stCondLst>
                                        </p:cTn>
                                        <p:tgtEl>
                                          <p:spTgt spid="59395">
                                            <p:txEl>
                                              <p:pRg st="7" end="7"/>
                                            </p:txEl>
                                          </p:spTgt>
                                        </p:tgtEl>
                                        <p:attrNameLst>
                                          <p:attrName>style.visibility</p:attrName>
                                        </p:attrNameLst>
                                      </p:cBhvr>
                                      <p:to>
                                        <p:strVal val="visible"/>
                                      </p:to>
                                    </p:set>
                                    <p:anim calcmode="lin" valueType="num">
                                      <p:cBhvr>
                                        <p:cTn id="42" dur="1000" fill="hold"/>
                                        <p:tgtEl>
                                          <p:spTgt spid="59395">
                                            <p:txEl>
                                              <p:pRg st="7" end="7"/>
                                            </p:txEl>
                                          </p:spTgt>
                                        </p:tgtEl>
                                        <p:attrNameLst>
                                          <p:attrName>ppt_w</p:attrName>
                                        </p:attrNameLst>
                                      </p:cBhvr>
                                      <p:tavLst>
                                        <p:tav tm="0">
                                          <p:val>
                                            <p:strVal val="2/3*#ppt_w"/>
                                          </p:val>
                                        </p:tav>
                                        <p:tav tm="100000">
                                          <p:val>
                                            <p:strVal val="#ppt_w"/>
                                          </p:val>
                                        </p:tav>
                                      </p:tavLst>
                                    </p:anim>
                                    <p:anim calcmode="lin" valueType="num">
                                      <p:cBhvr>
                                        <p:cTn id="43" dur="1000" fill="hold"/>
                                        <p:tgtEl>
                                          <p:spTgt spid="59395">
                                            <p:txEl>
                                              <p:pRg st="7" end="7"/>
                                            </p:txEl>
                                          </p:spTgt>
                                        </p:tgtEl>
                                        <p:attrNameLst>
                                          <p:attrName>ppt_h</p:attrName>
                                        </p:attrNameLst>
                                      </p:cBhvr>
                                      <p:tavLst>
                                        <p:tav tm="0">
                                          <p:val>
                                            <p:strVal val="2/3*#ppt_h"/>
                                          </p:val>
                                        </p:tav>
                                        <p:tav tm="100000">
                                          <p:val>
                                            <p:strVal val="#ppt_h"/>
                                          </p:val>
                                        </p:tav>
                                      </p:tavLst>
                                    </p:anim>
                                  </p:childTnLst>
                                </p:cTn>
                              </p:par>
                              <p:par>
                                <p:cTn id="44" presetID="23" presetClass="entr" presetSubtype="272" fill="hold" grpId="0" nodeType="withEffect">
                                  <p:stCondLst>
                                    <p:cond delay="0"/>
                                  </p:stCondLst>
                                  <p:childTnLst>
                                    <p:set>
                                      <p:cBhvr>
                                        <p:cTn id="45" dur="1" fill="hold">
                                          <p:stCondLst>
                                            <p:cond delay="0"/>
                                          </p:stCondLst>
                                        </p:cTn>
                                        <p:tgtEl>
                                          <p:spTgt spid="59395">
                                            <p:txEl>
                                              <p:pRg st="8" end="8"/>
                                            </p:txEl>
                                          </p:spTgt>
                                        </p:tgtEl>
                                        <p:attrNameLst>
                                          <p:attrName>style.visibility</p:attrName>
                                        </p:attrNameLst>
                                      </p:cBhvr>
                                      <p:to>
                                        <p:strVal val="visible"/>
                                      </p:to>
                                    </p:set>
                                    <p:anim calcmode="lin" valueType="num">
                                      <p:cBhvr>
                                        <p:cTn id="46" dur="1000" fill="hold"/>
                                        <p:tgtEl>
                                          <p:spTgt spid="59395">
                                            <p:txEl>
                                              <p:pRg st="8" end="8"/>
                                            </p:txEl>
                                          </p:spTgt>
                                        </p:tgtEl>
                                        <p:attrNameLst>
                                          <p:attrName>ppt_w</p:attrName>
                                        </p:attrNameLst>
                                      </p:cBhvr>
                                      <p:tavLst>
                                        <p:tav tm="0">
                                          <p:val>
                                            <p:strVal val="2/3*#ppt_w"/>
                                          </p:val>
                                        </p:tav>
                                        <p:tav tm="100000">
                                          <p:val>
                                            <p:strVal val="#ppt_w"/>
                                          </p:val>
                                        </p:tav>
                                      </p:tavLst>
                                    </p:anim>
                                    <p:anim calcmode="lin" valueType="num">
                                      <p:cBhvr>
                                        <p:cTn id="47" dur="1000" fill="hold"/>
                                        <p:tgtEl>
                                          <p:spTgt spid="59395">
                                            <p:txEl>
                                              <p:pRg st="8" end="8"/>
                                            </p:txEl>
                                          </p:spTgt>
                                        </p:tgtEl>
                                        <p:attrNameLst>
                                          <p:attrName>ppt_h</p:attrName>
                                        </p:attrNameLst>
                                      </p:cBhvr>
                                      <p:tavLst>
                                        <p:tav tm="0">
                                          <p:val>
                                            <p:strVal val="2/3*#ppt_h"/>
                                          </p:val>
                                        </p:tav>
                                        <p:tav tm="100000">
                                          <p:val>
                                            <p:strVal val="#ppt_h"/>
                                          </p:val>
                                        </p:tav>
                                      </p:tavLst>
                                    </p:anim>
                                  </p:childTnLst>
                                </p:cTn>
                              </p:par>
                              <p:par>
                                <p:cTn id="48" presetID="23" presetClass="entr" presetSubtype="272" fill="hold" grpId="0" nodeType="withEffect">
                                  <p:stCondLst>
                                    <p:cond delay="0"/>
                                  </p:stCondLst>
                                  <p:childTnLst>
                                    <p:set>
                                      <p:cBhvr>
                                        <p:cTn id="49" dur="1" fill="hold">
                                          <p:stCondLst>
                                            <p:cond delay="0"/>
                                          </p:stCondLst>
                                        </p:cTn>
                                        <p:tgtEl>
                                          <p:spTgt spid="59395">
                                            <p:txEl>
                                              <p:pRg st="9" end="9"/>
                                            </p:txEl>
                                          </p:spTgt>
                                        </p:tgtEl>
                                        <p:attrNameLst>
                                          <p:attrName>style.visibility</p:attrName>
                                        </p:attrNameLst>
                                      </p:cBhvr>
                                      <p:to>
                                        <p:strVal val="visible"/>
                                      </p:to>
                                    </p:set>
                                    <p:anim calcmode="lin" valueType="num">
                                      <p:cBhvr>
                                        <p:cTn id="50" dur="1000" fill="hold"/>
                                        <p:tgtEl>
                                          <p:spTgt spid="59395">
                                            <p:txEl>
                                              <p:pRg st="9" end="9"/>
                                            </p:txEl>
                                          </p:spTgt>
                                        </p:tgtEl>
                                        <p:attrNameLst>
                                          <p:attrName>ppt_w</p:attrName>
                                        </p:attrNameLst>
                                      </p:cBhvr>
                                      <p:tavLst>
                                        <p:tav tm="0">
                                          <p:val>
                                            <p:strVal val="2/3*#ppt_w"/>
                                          </p:val>
                                        </p:tav>
                                        <p:tav tm="100000">
                                          <p:val>
                                            <p:strVal val="#ppt_w"/>
                                          </p:val>
                                        </p:tav>
                                      </p:tavLst>
                                    </p:anim>
                                    <p:anim calcmode="lin" valueType="num">
                                      <p:cBhvr>
                                        <p:cTn id="51" dur="1000" fill="hold"/>
                                        <p:tgtEl>
                                          <p:spTgt spid="59395">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dirty="0" smtClean="0"/>
          </a:p>
        </p:txBody>
      </p:sp>
      <p:pic>
        <p:nvPicPr>
          <p:cNvPr id="88070" name="Picture 6" descr="md4mapSMALL"/>
          <p:cNvPicPr>
            <a:picLocks noChangeAspect="1" noChangeArrowheads="1"/>
          </p:cNvPicPr>
          <p:nvPr/>
        </p:nvPicPr>
        <p:blipFill>
          <a:blip r:embed="rId3" cstate="print">
            <a:clrChange>
              <a:clrFrom>
                <a:srgbClr val="DEEFFF"/>
              </a:clrFrom>
              <a:clrTo>
                <a:srgbClr val="DEEFFF">
                  <a:alpha val="0"/>
                </a:srgbClr>
              </a:clrTo>
            </a:clrChange>
          </a:blip>
          <a:srcRect/>
          <a:stretch>
            <a:fillRect/>
          </a:stretch>
        </p:blipFill>
        <p:spPr bwMode="auto">
          <a:xfrm>
            <a:off x="1404938" y="304800"/>
            <a:ext cx="5410200" cy="6248400"/>
          </a:xfrm>
          <a:prstGeom prst="rect">
            <a:avLst/>
          </a:prstGeom>
          <a:noFill/>
          <a:ln w="9525">
            <a:noFill/>
            <a:miter lim="800000"/>
            <a:headEnd/>
            <a:tailEnd/>
          </a:ln>
        </p:spPr>
      </p:pic>
      <p:sp>
        <p:nvSpPr>
          <p:cNvPr id="8196" name="Date Placeholder 5"/>
          <p:cNvSpPr>
            <a:spLocks noGrp="1"/>
          </p:cNvSpPr>
          <p:nvPr>
            <p:ph type="dt" sz="quarter" idx="10"/>
          </p:nvPr>
        </p:nvSpPr>
        <p:spPr>
          <a:noFill/>
        </p:spPr>
        <p:txBody>
          <a:bodyPr/>
          <a:lstStyle/>
          <a:p>
            <a:r>
              <a:rPr lang="en-US" dirty="0" smtClean="0"/>
              <a:t>Updated July 5, 2012</a:t>
            </a:r>
          </a:p>
        </p:txBody>
      </p:sp>
      <p:sp>
        <p:nvSpPr>
          <p:cNvPr id="8197" name="Slide Number Placeholder 6"/>
          <p:cNvSpPr>
            <a:spLocks noGrp="1"/>
          </p:cNvSpPr>
          <p:nvPr>
            <p:ph type="sldNum" sz="quarter" idx="12"/>
          </p:nvPr>
        </p:nvSpPr>
        <p:spPr>
          <a:noFill/>
        </p:spPr>
        <p:txBody>
          <a:bodyPr/>
          <a:lstStyle/>
          <a:p>
            <a:fld id="{F92BEC15-2D8C-4D44-8880-9C20B65E71C8}" type="slidenum">
              <a:rPr lang="en-US" smtClean="0"/>
              <a:pPr/>
              <a:t>21</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2000"/>
                                  </p:stCondLst>
                                  <p:childTnLst>
                                    <p:set>
                                      <p:cBhvr>
                                        <p:cTn id="6" dur="1" fill="hold">
                                          <p:stCondLst>
                                            <p:cond delay="0"/>
                                          </p:stCondLst>
                                        </p:cTn>
                                        <p:tgtEl>
                                          <p:spTgt spid="88070"/>
                                        </p:tgtEl>
                                        <p:attrNameLst>
                                          <p:attrName>style.visibility</p:attrName>
                                        </p:attrNameLst>
                                      </p:cBhvr>
                                      <p:to>
                                        <p:strVal val="visible"/>
                                      </p:to>
                                    </p:set>
                                    <p:animEffect transition="in" filter="diamond(in)">
                                      <p:cBhvr>
                                        <p:cTn id="7" dur="30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Minus 232"/>
          <p:cNvSpPr/>
          <p:nvPr/>
        </p:nvSpPr>
        <p:spPr bwMode="auto">
          <a:xfrm rot="5400000">
            <a:off x="4076700" y="6347460"/>
            <a:ext cx="594360" cy="91440"/>
          </a:xfrm>
          <a:prstGeom prst="mathMinus">
            <a:avLst>
              <a:gd name="adj1" fmla="val 44353"/>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3" name="Down Arrow 222"/>
          <p:cNvSpPr/>
          <p:nvPr/>
        </p:nvSpPr>
        <p:spPr bwMode="auto">
          <a:xfrm>
            <a:off x="4457700" y="2819400"/>
            <a:ext cx="228600" cy="381000"/>
          </a:xfrm>
          <a:prstGeom prst="downArrow">
            <a:avLst>
              <a:gd name="adj1" fmla="val 23333"/>
              <a:gd name="adj2" fmla="val 56667"/>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2" name="Down Arrow 221"/>
          <p:cNvSpPr/>
          <p:nvPr/>
        </p:nvSpPr>
        <p:spPr bwMode="auto">
          <a:xfrm>
            <a:off x="4457700" y="1143000"/>
            <a:ext cx="228600" cy="381000"/>
          </a:xfrm>
          <a:prstGeom prst="downArrow">
            <a:avLst>
              <a:gd name="adj1" fmla="val 23333"/>
              <a:gd name="adj2" fmla="val 56667"/>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0" name="Minus 219"/>
          <p:cNvSpPr/>
          <p:nvPr/>
        </p:nvSpPr>
        <p:spPr bwMode="auto">
          <a:xfrm rot="5400000">
            <a:off x="22860" y="4518660"/>
            <a:ext cx="2819400" cy="182880"/>
          </a:xfrm>
          <a:prstGeom prst="mathMinus">
            <a:avLst>
              <a:gd name="adj1" fmla="val 44353"/>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1" name="Minus 220"/>
          <p:cNvSpPr/>
          <p:nvPr/>
        </p:nvSpPr>
        <p:spPr bwMode="auto">
          <a:xfrm>
            <a:off x="1143000" y="5562600"/>
            <a:ext cx="1874520" cy="182880"/>
          </a:xfrm>
          <a:prstGeom prst="mathMinus">
            <a:avLst>
              <a:gd name="adj1" fmla="val 44353"/>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3" name="Minus 212"/>
          <p:cNvSpPr/>
          <p:nvPr/>
        </p:nvSpPr>
        <p:spPr bwMode="auto">
          <a:xfrm>
            <a:off x="4648200" y="3352800"/>
            <a:ext cx="4038600" cy="182880"/>
          </a:xfrm>
          <a:prstGeom prst="mathMinus">
            <a:avLst>
              <a:gd name="adj1" fmla="val 26667"/>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5" name="Minus 214"/>
          <p:cNvSpPr/>
          <p:nvPr/>
        </p:nvSpPr>
        <p:spPr bwMode="auto">
          <a:xfrm>
            <a:off x="7239000" y="5105400"/>
            <a:ext cx="1066800" cy="91440"/>
          </a:xfrm>
          <a:prstGeom prst="mathMinus">
            <a:avLst>
              <a:gd name="adj1" fmla="val 44353"/>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1" name="Bent-Up Arrow 210"/>
          <p:cNvSpPr/>
          <p:nvPr/>
        </p:nvSpPr>
        <p:spPr bwMode="auto">
          <a:xfrm rot="16200000" flipH="1" flipV="1">
            <a:off x="2438400" y="5715000"/>
            <a:ext cx="609600" cy="457200"/>
          </a:xfrm>
          <a:prstGeom prst="bentUpArrow">
            <a:avLst>
              <a:gd name="adj1" fmla="val 11112"/>
              <a:gd name="adj2" fmla="val 15625"/>
              <a:gd name="adj3" fmla="val 25000"/>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0" name="Bent-Up Arrow 209"/>
          <p:cNvSpPr/>
          <p:nvPr/>
        </p:nvSpPr>
        <p:spPr bwMode="auto">
          <a:xfrm rot="5400000" flipV="1">
            <a:off x="6096000" y="5715000"/>
            <a:ext cx="609600" cy="457200"/>
          </a:xfrm>
          <a:prstGeom prst="bentUpArrow">
            <a:avLst>
              <a:gd name="adj1" fmla="val 11112"/>
              <a:gd name="adj2" fmla="val 15625"/>
              <a:gd name="adj3" fmla="val 25000"/>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8" name="Minus 197"/>
          <p:cNvSpPr/>
          <p:nvPr/>
        </p:nvSpPr>
        <p:spPr bwMode="auto">
          <a:xfrm>
            <a:off x="3048000" y="3810000"/>
            <a:ext cx="3733800" cy="304800"/>
          </a:xfrm>
          <a:prstGeom prst="mathMinus">
            <a:avLst>
              <a:gd name="adj1" fmla="val 12500"/>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7" name="Down Arrow 196"/>
          <p:cNvSpPr/>
          <p:nvPr/>
        </p:nvSpPr>
        <p:spPr bwMode="auto">
          <a:xfrm>
            <a:off x="4038600" y="3581400"/>
            <a:ext cx="228600" cy="762000"/>
          </a:xfrm>
          <a:prstGeom prst="downArrow">
            <a:avLst>
              <a:gd name="adj1" fmla="val 16667"/>
              <a:gd name="adj2" fmla="val 50000"/>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6" name="Minus 195"/>
          <p:cNvSpPr/>
          <p:nvPr/>
        </p:nvSpPr>
        <p:spPr bwMode="auto">
          <a:xfrm>
            <a:off x="2514600" y="3352800"/>
            <a:ext cx="1676400" cy="182880"/>
          </a:xfrm>
          <a:prstGeom prst="mathMinus">
            <a:avLst>
              <a:gd name="adj1" fmla="val 44353"/>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5" name="Down Arrow 194"/>
          <p:cNvSpPr/>
          <p:nvPr/>
        </p:nvSpPr>
        <p:spPr bwMode="auto">
          <a:xfrm>
            <a:off x="4457700" y="1981200"/>
            <a:ext cx="228600" cy="381000"/>
          </a:xfrm>
          <a:prstGeom prst="downArrow">
            <a:avLst>
              <a:gd name="adj1" fmla="val 23333"/>
              <a:gd name="adj2" fmla="val 56667"/>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r>
              <a:rPr lang="en-US" dirty="0" smtClean="0"/>
              <a:t>Updated July 2014</a:t>
            </a:r>
            <a:endParaRPr lang="en-US" dirty="0"/>
          </a:p>
        </p:txBody>
      </p:sp>
      <p:sp>
        <p:nvSpPr>
          <p:cNvPr id="3" name="Slide Number Placeholder 2"/>
          <p:cNvSpPr>
            <a:spLocks noGrp="1"/>
          </p:cNvSpPr>
          <p:nvPr>
            <p:ph type="sldNum" sz="quarter" idx="12"/>
          </p:nvPr>
        </p:nvSpPr>
        <p:spPr>
          <a:xfrm>
            <a:off x="6553200" y="6172200"/>
            <a:ext cx="1905000" cy="457200"/>
          </a:xfrm>
        </p:spPr>
        <p:txBody>
          <a:bodyPr/>
          <a:lstStyle/>
          <a:p>
            <a:pPr>
              <a:defRPr/>
            </a:pPr>
            <a:fld id="{199CF9D7-9003-4567-BBE2-EAE4E765C7C2}" type="slidenum">
              <a:rPr lang="en-US" smtClean="0"/>
              <a:pPr>
                <a:defRPr/>
              </a:pPr>
              <a:t>22</a:t>
            </a:fld>
            <a:endParaRPr lang="en-US" dirty="0"/>
          </a:p>
        </p:txBody>
      </p:sp>
      <p:sp>
        <p:nvSpPr>
          <p:cNvPr id="7070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0710"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LCI Headquarters</a:t>
            </a:r>
            <a:endParaRPr kumimoji="0" lang="en-US" sz="1800" b="0" i="0" u="none" strike="noStrike" cap="none" normalizeH="0" baseline="0" dirty="0" smtClean="0">
              <a:ln>
                <a:noFill/>
              </a:ln>
              <a:solidFill>
                <a:schemeClr val="tx1"/>
              </a:solidFill>
              <a:effectLst/>
              <a:latin typeface="Arial" pitchFamily="34" charset="0"/>
            </a:endParaRPr>
          </a:p>
        </p:txBody>
      </p:sp>
      <p:sp>
        <p:nvSpPr>
          <p:cNvPr id="7071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Administers the Headquarters and Staff</a:t>
            </a:r>
            <a:endParaRPr kumimoji="0" lang="en-US" sz="1800" b="0" i="0" u="none" strike="noStrike" cap="none" normalizeH="0" baseline="0" dirty="0" smtClean="0">
              <a:ln>
                <a:noFill/>
              </a:ln>
              <a:solidFill>
                <a:schemeClr val="tx1"/>
              </a:solidFill>
              <a:effectLst/>
              <a:latin typeface="Arial" pitchFamily="34" charset="0"/>
            </a:endParaRPr>
          </a:p>
        </p:txBody>
      </p:sp>
      <p:sp>
        <p:nvSpPr>
          <p:cNvPr id="70712"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LCI Headquarters</a:t>
            </a:r>
            <a:endParaRPr kumimoji="0" lang="en-US" sz="1800" b="0" i="0" u="none" strike="noStrike" cap="none" normalizeH="0" baseline="0" dirty="0" smtClean="0">
              <a:ln>
                <a:noFill/>
              </a:ln>
              <a:solidFill>
                <a:schemeClr val="tx1"/>
              </a:solidFill>
              <a:effectLst/>
              <a:latin typeface="Arial" pitchFamily="34" charset="0"/>
            </a:endParaRPr>
          </a:p>
        </p:txBody>
      </p:sp>
      <p:sp>
        <p:nvSpPr>
          <p:cNvPr id="123" name="TextBox 122"/>
          <p:cNvSpPr txBox="1"/>
          <p:nvPr/>
        </p:nvSpPr>
        <p:spPr>
          <a:xfrm>
            <a:off x="3924300" y="3200400"/>
            <a:ext cx="1295400" cy="430887"/>
          </a:xfrm>
          <a:prstGeom prst="rect">
            <a:avLst/>
          </a:prstGeom>
          <a:solidFill>
            <a:srgbClr val="FFC000"/>
          </a:solidFill>
        </p:spPr>
        <p:txBody>
          <a:bodyPr wrap="square" rtlCol="0">
            <a:spAutoFit/>
          </a:bodyPr>
          <a:lstStyle/>
          <a:p>
            <a:pPr algn="ctr"/>
            <a:r>
              <a:rPr lang="en-US" sz="1100" dirty="0" smtClean="0"/>
              <a:t>District Governor*</a:t>
            </a:r>
          </a:p>
          <a:p>
            <a:pPr algn="ctr"/>
            <a:endParaRPr lang="en-US" sz="1100" dirty="0"/>
          </a:p>
        </p:txBody>
      </p:sp>
      <p:sp>
        <p:nvSpPr>
          <p:cNvPr id="125" name="TextBox 124"/>
          <p:cNvSpPr txBox="1"/>
          <p:nvPr/>
        </p:nvSpPr>
        <p:spPr>
          <a:xfrm>
            <a:off x="304800" y="3200400"/>
            <a:ext cx="2438400" cy="430887"/>
          </a:xfrm>
          <a:prstGeom prst="rect">
            <a:avLst/>
          </a:prstGeom>
          <a:solidFill>
            <a:srgbClr val="3333CC"/>
          </a:solidFill>
        </p:spPr>
        <p:txBody>
          <a:bodyPr wrap="square" rtlCol="0">
            <a:spAutoFit/>
          </a:bodyPr>
          <a:lstStyle/>
          <a:p>
            <a:pPr algn="ctr"/>
            <a:r>
              <a:rPr lang="en-US" sz="1100" dirty="0" smtClean="0">
                <a:solidFill>
                  <a:schemeClr val="bg1"/>
                </a:solidFill>
              </a:rPr>
              <a:t>LCI Headquarters</a:t>
            </a:r>
          </a:p>
          <a:p>
            <a:pPr algn="ctr"/>
            <a:r>
              <a:rPr lang="en-US" sz="1000" dirty="0" smtClean="0">
                <a:solidFill>
                  <a:schemeClr val="bg1"/>
                </a:solidFill>
              </a:rPr>
              <a:t>Administers the Headquarters and Staff</a:t>
            </a:r>
            <a:endParaRPr lang="en-US" sz="1000" dirty="0">
              <a:solidFill>
                <a:schemeClr val="bg1"/>
              </a:solidFill>
            </a:endParaRPr>
          </a:p>
        </p:txBody>
      </p:sp>
      <p:sp>
        <p:nvSpPr>
          <p:cNvPr id="70825" name="Rectangle 16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77" name="TextBox 176"/>
          <p:cNvSpPr txBox="1"/>
          <p:nvPr/>
        </p:nvSpPr>
        <p:spPr>
          <a:xfrm>
            <a:off x="1676400" y="228600"/>
            <a:ext cx="5762347" cy="461665"/>
          </a:xfrm>
          <a:prstGeom prst="rect">
            <a:avLst/>
          </a:prstGeom>
          <a:noFill/>
        </p:spPr>
        <p:txBody>
          <a:bodyPr wrap="none" rtlCol="0">
            <a:spAutoFit/>
          </a:bodyPr>
          <a:lstStyle/>
          <a:p>
            <a:pPr algn="ctr"/>
            <a:r>
              <a:rPr lang="en-US" dirty="0" smtClean="0">
                <a:solidFill>
                  <a:schemeClr val="accent2">
                    <a:lumMod val="75000"/>
                  </a:schemeClr>
                </a:solidFill>
              </a:rPr>
              <a:t>Lions Clubs International Organization Chart</a:t>
            </a:r>
            <a:endParaRPr lang="en-US" dirty="0">
              <a:solidFill>
                <a:schemeClr val="accent2">
                  <a:lumMod val="75000"/>
                </a:schemeClr>
              </a:solidFill>
            </a:endParaRPr>
          </a:p>
        </p:txBody>
      </p:sp>
      <p:sp>
        <p:nvSpPr>
          <p:cNvPr id="178" name="TextBox 177"/>
          <p:cNvSpPr txBox="1"/>
          <p:nvPr/>
        </p:nvSpPr>
        <p:spPr>
          <a:xfrm>
            <a:off x="2476500" y="685800"/>
            <a:ext cx="4191000" cy="569387"/>
          </a:xfrm>
          <a:prstGeom prst="rect">
            <a:avLst/>
          </a:prstGeom>
          <a:solidFill>
            <a:srgbClr val="3333CC"/>
          </a:solidFill>
        </p:spPr>
        <p:txBody>
          <a:bodyPr wrap="square" rtlCol="0">
            <a:spAutoFit/>
          </a:bodyPr>
          <a:lstStyle/>
          <a:p>
            <a:pPr algn="ctr"/>
            <a:r>
              <a:rPr lang="en-US" sz="1100" dirty="0" smtClean="0">
                <a:solidFill>
                  <a:schemeClr val="bg1"/>
                </a:solidFill>
              </a:rPr>
              <a:t>BOARD OF DIRECTORS</a:t>
            </a:r>
          </a:p>
          <a:p>
            <a:pPr algn="ctr"/>
            <a:r>
              <a:rPr lang="en-US" sz="1000" dirty="0" smtClean="0">
                <a:solidFill>
                  <a:schemeClr val="bg1"/>
                </a:solidFill>
              </a:rPr>
              <a:t>Directs association in meeting its purposes by establishing general policies to guide its operation</a:t>
            </a:r>
            <a:endParaRPr lang="en-US" sz="1000" dirty="0">
              <a:solidFill>
                <a:schemeClr val="bg1"/>
              </a:solidFill>
            </a:endParaRPr>
          </a:p>
        </p:txBody>
      </p:sp>
      <p:sp>
        <p:nvSpPr>
          <p:cNvPr id="179" name="TextBox 178"/>
          <p:cNvSpPr txBox="1"/>
          <p:nvPr/>
        </p:nvSpPr>
        <p:spPr>
          <a:xfrm>
            <a:off x="2514600" y="1524000"/>
            <a:ext cx="4114800" cy="569387"/>
          </a:xfrm>
          <a:prstGeom prst="rect">
            <a:avLst/>
          </a:prstGeom>
          <a:solidFill>
            <a:srgbClr val="3333CC"/>
          </a:solidFill>
        </p:spPr>
        <p:txBody>
          <a:bodyPr wrap="square" rtlCol="0">
            <a:spAutoFit/>
          </a:bodyPr>
          <a:lstStyle/>
          <a:p>
            <a:pPr algn="ctr"/>
            <a:r>
              <a:rPr lang="en-US" sz="1100" dirty="0" smtClean="0">
                <a:solidFill>
                  <a:schemeClr val="bg1"/>
                </a:solidFill>
              </a:rPr>
              <a:t>EXECUTIVE COMMITTEE</a:t>
            </a:r>
          </a:p>
          <a:p>
            <a:pPr algn="ctr"/>
            <a:r>
              <a:rPr lang="en-US" sz="1000" dirty="0" smtClean="0">
                <a:solidFill>
                  <a:schemeClr val="bg1"/>
                </a:solidFill>
              </a:rPr>
              <a:t>Acts for the board of directors when members are not in one place or in session</a:t>
            </a:r>
            <a:endParaRPr lang="en-US" sz="1000" dirty="0">
              <a:solidFill>
                <a:schemeClr val="bg1"/>
              </a:solidFill>
            </a:endParaRPr>
          </a:p>
        </p:txBody>
      </p:sp>
      <p:sp>
        <p:nvSpPr>
          <p:cNvPr id="180" name="TextBox 179"/>
          <p:cNvSpPr txBox="1"/>
          <p:nvPr/>
        </p:nvSpPr>
        <p:spPr>
          <a:xfrm>
            <a:off x="2514600" y="2362200"/>
            <a:ext cx="4114800" cy="569387"/>
          </a:xfrm>
          <a:prstGeom prst="rect">
            <a:avLst/>
          </a:prstGeom>
          <a:solidFill>
            <a:srgbClr val="3333CC"/>
          </a:solidFill>
        </p:spPr>
        <p:txBody>
          <a:bodyPr wrap="square" rtlCol="0">
            <a:spAutoFit/>
          </a:bodyPr>
          <a:lstStyle/>
          <a:p>
            <a:pPr algn="ctr"/>
            <a:r>
              <a:rPr lang="en-US" sz="1100" dirty="0" smtClean="0">
                <a:solidFill>
                  <a:schemeClr val="bg1"/>
                </a:solidFill>
              </a:rPr>
              <a:t>PRESIDENT</a:t>
            </a:r>
          </a:p>
          <a:p>
            <a:pPr algn="ctr"/>
            <a:r>
              <a:rPr lang="en-US" sz="1000" dirty="0" smtClean="0">
                <a:solidFill>
                  <a:schemeClr val="bg1"/>
                </a:solidFill>
              </a:rPr>
              <a:t>Executes policies and administers operation of association in a manner which will further the purposes of Lions Clubs International</a:t>
            </a:r>
            <a:endParaRPr lang="en-US" sz="1000" dirty="0">
              <a:solidFill>
                <a:schemeClr val="bg1"/>
              </a:solidFill>
            </a:endParaRPr>
          </a:p>
        </p:txBody>
      </p:sp>
      <p:sp>
        <p:nvSpPr>
          <p:cNvPr id="182" name="TextBox 181"/>
          <p:cNvSpPr txBox="1"/>
          <p:nvPr/>
        </p:nvSpPr>
        <p:spPr>
          <a:xfrm>
            <a:off x="2514600" y="3733800"/>
            <a:ext cx="1295400" cy="430887"/>
          </a:xfrm>
          <a:prstGeom prst="rect">
            <a:avLst/>
          </a:prstGeom>
          <a:solidFill>
            <a:srgbClr val="FFC000"/>
          </a:solidFill>
        </p:spPr>
        <p:txBody>
          <a:bodyPr wrap="square" rtlCol="0">
            <a:spAutoFit/>
          </a:bodyPr>
          <a:lstStyle/>
          <a:p>
            <a:pPr algn="ctr"/>
            <a:r>
              <a:rPr lang="en-US" sz="1100" dirty="0" smtClean="0"/>
              <a:t>1</a:t>
            </a:r>
            <a:r>
              <a:rPr lang="en-US" sz="1100" baseline="30000" dirty="0" smtClean="0"/>
              <a:t>st</a:t>
            </a:r>
            <a:r>
              <a:rPr lang="en-US" sz="1100" dirty="0" smtClean="0"/>
              <a:t> Vice District Governor</a:t>
            </a:r>
            <a:endParaRPr lang="en-US" sz="1100" dirty="0"/>
          </a:p>
        </p:txBody>
      </p:sp>
      <p:sp>
        <p:nvSpPr>
          <p:cNvPr id="183" name="TextBox 182"/>
          <p:cNvSpPr txBox="1"/>
          <p:nvPr/>
        </p:nvSpPr>
        <p:spPr>
          <a:xfrm>
            <a:off x="4419600" y="3733800"/>
            <a:ext cx="1295400" cy="430887"/>
          </a:xfrm>
          <a:prstGeom prst="rect">
            <a:avLst/>
          </a:prstGeom>
          <a:solidFill>
            <a:srgbClr val="FFC000"/>
          </a:solidFill>
        </p:spPr>
        <p:txBody>
          <a:bodyPr wrap="square" rtlCol="0">
            <a:spAutoFit/>
          </a:bodyPr>
          <a:lstStyle/>
          <a:p>
            <a:pPr algn="ctr"/>
            <a:r>
              <a:rPr lang="en-US" sz="1100" dirty="0" smtClean="0"/>
              <a:t>2</a:t>
            </a:r>
            <a:r>
              <a:rPr lang="en-US" sz="1100" baseline="30000" dirty="0" smtClean="0"/>
              <a:t>nd</a:t>
            </a:r>
            <a:r>
              <a:rPr lang="en-US" sz="1100" dirty="0" smtClean="0"/>
              <a:t> Vice District Governor</a:t>
            </a:r>
            <a:endParaRPr lang="en-US" sz="1100" dirty="0"/>
          </a:p>
        </p:txBody>
      </p:sp>
      <p:sp>
        <p:nvSpPr>
          <p:cNvPr id="184" name="TextBox 183"/>
          <p:cNvSpPr txBox="1"/>
          <p:nvPr/>
        </p:nvSpPr>
        <p:spPr>
          <a:xfrm>
            <a:off x="6248400" y="3733800"/>
            <a:ext cx="1295400" cy="430887"/>
          </a:xfrm>
          <a:prstGeom prst="rect">
            <a:avLst/>
          </a:prstGeom>
          <a:solidFill>
            <a:srgbClr val="FFC000"/>
          </a:solidFill>
        </p:spPr>
        <p:txBody>
          <a:bodyPr wrap="square" rtlCol="0">
            <a:spAutoFit/>
          </a:bodyPr>
          <a:lstStyle/>
          <a:p>
            <a:pPr algn="ctr"/>
            <a:r>
              <a:rPr lang="en-US" sz="1100" dirty="0" smtClean="0"/>
              <a:t>Cabinet </a:t>
            </a:r>
          </a:p>
          <a:p>
            <a:pPr algn="ctr"/>
            <a:r>
              <a:rPr lang="en-US" sz="1100" dirty="0" smtClean="0"/>
              <a:t>Secretary-Treasurer</a:t>
            </a:r>
            <a:endParaRPr lang="en-US" sz="1100" dirty="0"/>
          </a:p>
        </p:txBody>
      </p:sp>
      <p:sp>
        <p:nvSpPr>
          <p:cNvPr id="185" name="TextBox 184"/>
          <p:cNvSpPr txBox="1"/>
          <p:nvPr/>
        </p:nvSpPr>
        <p:spPr>
          <a:xfrm>
            <a:off x="3429000" y="4343400"/>
            <a:ext cx="1371600" cy="430887"/>
          </a:xfrm>
          <a:prstGeom prst="rect">
            <a:avLst/>
          </a:prstGeom>
          <a:solidFill>
            <a:srgbClr val="FFC000"/>
          </a:solidFill>
        </p:spPr>
        <p:txBody>
          <a:bodyPr wrap="square" rtlCol="0">
            <a:spAutoFit/>
          </a:bodyPr>
          <a:lstStyle/>
          <a:p>
            <a:pPr algn="ctr"/>
            <a:r>
              <a:rPr lang="en-US" sz="1100" dirty="0" smtClean="0"/>
              <a:t>Region Chairpersons (Optional)</a:t>
            </a:r>
            <a:endParaRPr lang="en-US" sz="1100" dirty="0"/>
          </a:p>
        </p:txBody>
      </p:sp>
      <p:sp>
        <p:nvSpPr>
          <p:cNvPr id="186" name="TextBox 185"/>
          <p:cNvSpPr txBox="1"/>
          <p:nvPr/>
        </p:nvSpPr>
        <p:spPr>
          <a:xfrm>
            <a:off x="2286000" y="5029200"/>
            <a:ext cx="1371600" cy="261610"/>
          </a:xfrm>
          <a:prstGeom prst="rect">
            <a:avLst/>
          </a:prstGeom>
          <a:solidFill>
            <a:srgbClr val="FFC000"/>
          </a:solidFill>
        </p:spPr>
        <p:txBody>
          <a:bodyPr wrap="square" rtlCol="0">
            <a:spAutoFit/>
          </a:bodyPr>
          <a:lstStyle/>
          <a:p>
            <a:pPr algn="ctr"/>
            <a:r>
              <a:rPr lang="en-US" sz="1100" dirty="0" smtClean="0"/>
              <a:t>Zone Chairperson</a:t>
            </a:r>
            <a:endParaRPr lang="en-US" sz="1100" dirty="0"/>
          </a:p>
        </p:txBody>
      </p:sp>
      <p:sp>
        <p:nvSpPr>
          <p:cNvPr id="187" name="TextBox 186"/>
          <p:cNvSpPr txBox="1"/>
          <p:nvPr/>
        </p:nvSpPr>
        <p:spPr>
          <a:xfrm>
            <a:off x="4495800" y="5029200"/>
            <a:ext cx="1371600" cy="261610"/>
          </a:xfrm>
          <a:prstGeom prst="rect">
            <a:avLst/>
          </a:prstGeom>
          <a:solidFill>
            <a:srgbClr val="FFC000"/>
          </a:solidFill>
        </p:spPr>
        <p:txBody>
          <a:bodyPr wrap="square" rtlCol="0">
            <a:spAutoFit/>
          </a:bodyPr>
          <a:lstStyle/>
          <a:p>
            <a:pPr algn="ctr"/>
            <a:r>
              <a:rPr lang="en-US" sz="1100" dirty="0" smtClean="0"/>
              <a:t>Zone Chairperson</a:t>
            </a:r>
            <a:endParaRPr lang="en-US" sz="1100" dirty="0"/>
          </a:p>
        </p:txBody>
      </p:sp>
      <p:sp>
        <p:nvSpPr>
          <p:cNvPr id="188" name="TextBox 187"/>
          <p:cNvSpPr txBox="1"/>
          <p:nvPr/>
        </p:nvSpPr>
        <p:spPr>
          <a:xfrm>
            <a:off x="6172200" y="5029200"/>
            <a:ext cx="1371600" cy="261610"/>
          </a:xfrm>
          <a:prstGeom prst="rect">
            <a:avLst/>
          </a:prstGeom>
          <a:solidFill>
            <a:srgbClr val="FFC000"/>
          </a:solidFill>
        </p:spPr>
        <p:txBody>
          <a:bodyPr wrap="square" rtlCol="0">
            <a:spAutoFit/>
          </a:bodyPr>
          <a:lstStyle/>
          <a:p>
            <a:pPr algn="ctr"/>
            <a:r>
              <a:rPr lang="en-US" sz="1100" dirty="0" smtClean="0"/>
              <a:t>Advisory Committee</a:t>
            </a:r>
            <a:endParaRPr lang="en-US" sz="1100" dirty="0"/>
          </a:p>
        </p:txBody>
      </p:sp>
      <p:sp>
        <p:nvSpPr>
          <p:cNvPr id="189" name="TextBox 188"/>
          <p:cNvSpPr txBox="1"/>
          <p:nvPr/>
        </p:nvSpPr>
        <p:spPr>
          <a:xfrm>
            <a:off x="2286000" y="5486400"/>
            <a:ext cx="1371600" cy="261610"/>
          </a:xfrm>
          <a:prstGeom prst="rect">
            <a:avLst/>
          </a:prstGeom>
          <a:solidFill>
            <a:srgbClr val="FFC000"/>
          </a:solidFill>
        </p:spPr>
        <p:txBody>
          <a:bodyPr wrap="square" rtlCol="0">
            <a:spAutoFit/>
          </a:bodyPr>
          <a:lstStyle/>
          <a:p>
            <a:pPr algn="ctr"/>
            <a:r>
              <a:rPr lang="en-US" sz="1100" dirty="0" smtClean="0">
                <a:solidFill>
                  <a:schemeClr val="bg1"/>
                </a:solidFill>
              </a:rPr>
              <a:t>Lions Clubs</a:t>
            </a:r>
            <a:endParaRPr lang="en-US" sz="1100" dirty="0">
              <a:solidFill>
                <a:schemeClr val="bg1"/>
              </a:solidFill>
            </a:endParaRPr>
          </a:p>
        </p:txBody>
      </p:sp>
      <p:sp>
        <p:nvSpPr>
          <p:cNvPr id="190" name="TextBox 189"/>
          <p:cNvSpPr txBox="1"/>
          <p:nvPr/>
        </p:nvSpPr>
        <p:spPr>
          <a:xfrm>
            <a:off x="4038600" y="5486400"/>
            <a:ext cx="1371600" cy="261610"/>
          </a:xfrm>
          <a:prstGeom prst="rect">
            <a:avLst/>
          </a:prstGeom>
          <a:solidFill>
            <a:srgbClr val="FFC000"/>
          </a:solidFill>
        </p:spPr>
        <p:txBody>
          <a:bodyPr wrap="square" rtlCol="0">
            <a:spAutoFit/>
          </a:bodyPr>
          <a:lstStyle/>
          <a:p>
            <a:pPr algn="ctr"/>
            <a:r>
              <a:rPr lang="en-US" sz="1100" dirty="0" smtClean="0">
                <a:solidFill>
                  <a:schemeClr val="bg1"/>
                </a:solidFill>
              </a:rPr>
              <a:t>Lions Clubs</a:t>
            </a:r>
            <a:endParaRPr lang="en-US" sz="1100" dirty="0">
              <a:solidFill>
                <a:schemeClr val="bg1"/>
              </a:solidFill>
            </a:endParaRPr>
          </a:p>
        </p:txBody>
      </p:sp>
      <p:sp>
        <p:nvSpPr>
          <p:cNvPr id="191" name="TextBox 190"/>
          <p:cNvSpPr txBox="1"/>
          <p:nvPr/>
        </p:nvSpPr>
        <p:spPr>
          <a:xfrm>
            <a:off x="5867400" y="5486400"/>
            <a:ext cx="1371600" cy="261610"/>
          </a:xfrm>
          <a:prstGeom prst="rect">
            <a:avLst/>
          </a:prstGeom>
          <a:solidFill>
            <a:srgbClr val="FFC000"/>
          </a:solidFill>
        </p:spPr>
        <p:txBody>
          <a:bodyPr wrap="square" rtlCol="0">
            <a:spAutoFit/>
          </a:bodyPr>
          <a:lstStyle/>
          <a:p>
            <a:pPr algn="ctr"/>
            <a:r>
              <a:rPr lang="en-US" sz="1100" dirty="0" smtClean="0">
                <a:solidFill>
                  <a:schemeClr val="bg1"/>
                </a:solidFill>
              </a:rPr>
              <a:t>Lions Clubs</a:t>
            </a:r>
            <a:endParaRPr lang="en-US" sz="1100" dirty="0">
              <a:solidFill>
                <a:schemeClr val="bg1"/>
              </a:solidFill>
            </a:endParaRPr>
          </a:p>
        </p:txBody>
      </p:sp>
      <p:sp>
        <p:nvSpPr>
          <p:cNvPr id="192" name="TextBox 191"/>
          <p:cNvSpPr txBox="1"/>
          <p:nvPr/>
        </p:nvSpPr>
        <p:spPr>
          <a:xfrm>
            <a:off x="2971800" y="5943600"/>
            <a:ext cx="3200400" cy="430887"/>
          </a:xfrm>
          <a:prstGeom prst="rect">
            <a:avLst/>
          </a:prstGeom>
          <a:solidFill>
            <a:srgbClr val="3333CC"/>
          </a:solidFill>
        </p:spPr>
        <p:txBody>
          <a:bodyPr wrap="square" rtlCol="0">
            <a:spAutoFit/>
          </a:bodyPr>
          <a:lstStyle/>
          <a:p>
            <a:pPr algn="ctr"/>
            <a:r>
              <a:rPr lang="en-US" sz="1100" dirty="0" smtClean="0">
                <a:solidFill>
                  <a:schemeClr val="bg1"/>
                </a:solidFill>
              </a:rPr>
              <a:t>Delegates               Delegates               Delegates</a:t>
            </a:r>
          </a:p>
          <a:p>
            <a:pPr algn="ctr"/>
            <a:r>
              <a:rPr lang="en-US" sz="1100" dirty="0" smtClean="0">
                <a:solidFill>
                  <a:schemeClr val="bg1"/>
                </a:solidFill>
              </a:rPr>
              <a:t>THE ANNUAL CONVENTION</a:t>
            </a:r>
            <a:endParaRPr lang="en-US" sz="1100" dirty="0">
              <a:solidFill>
                <a:schemeClr val="bg1"/>
              </a:solidFill>
            </a:endParaRPr>
          </a:p>
        </p:txBody>
      </p:sp>
      <p:sp>
        <p:nvSpPr>
          <p:cNvPr id="201" name="Bent-Up Arrow 200"/>
          <p:cNvSpPr/>
          <p:nvPr/>
        </p:nvSpPr>
        <p:spPr bwMode="auto">
          <a:xfrm rot="10800000">
            <a:off x="1524000" y="2590800"/>
            <a:ext cx="990600" cy="609600"/>
          </a:xfrm>
          <a:prstGeom prst="bentUpArrow">
            <a:avLst>
              <a:gd name="adj1" fmla="val 10000"/>
              <a:gd name="adj2" fmla="val 15625"/>
              <a:gd name="adj3" fmla="val 25000"/>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2" name="Bent-Up Arrow 201"/>
          <p:cNvSpPr/>
          <p:nvPr/>
        </p:nvSpPr>
        <p:spPr bwMode="auto">
          <a:xfrm rot="10800000">
            <a:off x="2819400" y="4572000"/>
            <a:ext cx="609600" cy="457200"/>
          </a:xfrm>
          <a:prstGeom prst="bentUpArrow">
            <a:avLst>
              <a:gd name="adj1" fmla="val 15000"/>
              <a:gd name="adj2" fmla="val 15625"/>
              <a:gd name="adj3" fmla="val 25000"/>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3" name="Bent-Up Arrow 202"/>
          <p:cNvSpPr/>
          <p:nvPr/>
        </p:nvSpPr>
        <p:spPr bwMode="auto">
          <a:xfrm flipV="1">
            <a:off x="4800600" y="4572000"/>
            <a:ext cx="609600" cy="457200"/>
          </a:xfrm>
          <a:prstGeom prst="bentUpArrow">
            <a:avLst>
              <a:gd name="adj1" fmla="val 13333"/>
              <a:gd name="adj2" fmla="val 15625"/>
              <a:gd name="adj3" fmla="val 25000"/>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4" name="Minus 203"/>
          <p:cNvSpPr/>
          <p:nvPr/>
        </p:nvSpPr>
        <p:spPr bwMode="auto">
          <a:xfrm>
            <a:off x="2286000" y="5334000"/>
            <a:ext cx="4953000" cy="152400"/>
          </a:xfrm>
          <a:prstGeom prst="mathMinus">
            <a:avLst>
              <a:gd name="adj1" fmla="val 16667"/>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5" name="Down Arrow 204"/>
          <p:cNvSpPr/>
          <p:nvPr/>
        </p:nvSpPr>
        <p:spPr bwMode="auto">
          <a:xfrm>
            <a:off x="4800600" y="5257800"/>
            <a:ext cx="152400" cy="228600"/>
          </a:xfrm>
          <a:prstGeom prst="downArrow">
            <a:avLst>
              <a:gd name="adj1" fmla="val 23810"/>
              <a:gd name="adj2" fmla="val 54762"/>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7" name="Down Arrow 206"/>
          <p:cNvSpPr/>
          <p:nvPr/>
        </p:nvSpPr>
        <p:spPr bwMode="auto">
          <a:xfrm>
            <a:off x="6477000" y="5257800"/>
            <a:ext cx="152400" cy="228600"/>
          </a:xfrm>
          <a:prstGeom prst="downArrow">
            <a:avLst>
              <a:gd name="adj1" fmla="val 0"/>
              <a:gd name="adj2" fmla="val 54762"/>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8" name="Down Arrow 207"/>
          <p:cNvSpPr/>
          <p:nvPr/>
        </p:nvSpPr>
        <p:spPr bwMode="auto">
          <a:xfrm>
            <a:off x="2895600" y="5257800"/>
            <a:ext cx="152400" cy="228600"/>
          </a:xfrm>
          <a:prstGeom prst="downArrow">
            <a:avLst>
              <a:gd name="adj1" fmla="val 0"/>
              <a:gd name="adj2" fmla="val 54762"/>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9" name="Down Arrow 208"/>
          <p:cNvSpPr/>
          <p:nvPr/>
        </p:nvSpPr>
        <p:spPr bwMode="auto">
          <a:xfrm>
            <a:off x="4724400" y="5715000"/>
            <a:ext cx="152400" cy="228600"/>
          </a:xfrm>
          <a:prstGeom prst="downArrow">
            <a:avLst>
              <a:gd name="adj1" fmla="val 23810"/>
              <a:gd name="adj2" fmla="val 54762"/>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4" name="Minus 213"/>
          <p:cNvSpPr/>
          <p:nvPr/>
        </p:nvSpPr>
        <p:spPr bwMode="auto">
          <a:xfrm rot="5400000">
            <a:off x="6957060" y="4213860"/>
            <a:ext cx="2362200" cy="182880"/>
          </a:xfrm>
          <a:prstGeom prst="mathMinus">
            <a:avLst>
              <a:gd name="adj1" fmla="val 33333"/>
            </a:avLst>
          </a:prstGeom>
          <a:solidFill>
            <a:srgbClr val="FCDA4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6" name="Minus 215"/>
          <p:cNvSpPr/>
          <p:nvPr/>
        </p:nvSpPr>
        <p:spPr bwMode="auto">
          <a:xfrm>
            <a:off x="3657600" y="6553200"/>
            <a:ext cx="5486400" cy="91440"/>
          </a:xfrm>
          <a:prstGeom prst="mathMinus">
            <a:avLst>
              <a:gd name="adj1" fmla="val 44353"/>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7" name="Minus 216"/>
          <p:cNvSpPr/>
          <p:nvPr/>
        </p:nvSpPr>
        <p:spPr bwMode="auto">
          <a:xfrm rot="5400000">
            <a:off x="5669279" y="4526280"/>
            <a:ext cx="5486400" cy="91440"/>
          </a:xfrm>
          <a:prstGeom prst="mathMinus">
            <a:avLst>
              <a:gd name="adj1" fmla="val 44353"/>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8" name="Minus 217"/>
          <p:cNvSpPr/>
          <p:nvPr/>
        </p:nvSpPr>
        <p:spPr bwMode="auto">
          <a:xfrm>
            <a:off x="6934200" y="2514600"/>
            <a:ext cx="1691640" cy="91440"/>
          </a:xfrm>
          <a:prstGeom prst="mathMinus">
            <a:avLst>
              <a:gd name="adj1" fmla="val 44353"/>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9" name="Bent-Up Arrow 218"/>
          <p:cNvSpPr/>
          <p:nvPr/>
        </p:nvSpPr>
        <p:spPr bwMode="auto">
          <a:xfrm rot="16200000">
            <a:off x="6035041" y="1432561"/>
            <a:ext cx="1737360" cy="548640"/>
          </a:xfrm>
          <a:prstGeom prst="bentUpArrow">
            <a:avLst>
              <a:gd name="adj1" fmla="val 8163"/>
              <a:gd name="adj2" fmla="val 15625"/>
              <a:gd name="adj3" fmla="val 25000"/>
            </a:avLst>
          </a:prstGeom>
          <a:solidFill>
            <a:srgbClr val="3333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International Structure</a:t>
            </a:r>
            <a:endParaRPr lang="en-US" dirty="0" smtClean="0"/>
          </a:p>
        </p:txBody>
      </p:sp>
      <p:sp>
        <p:nvSpPr>
          <p:cNvPr id="57347" name="Rectangle 3"/>
          <p:cNvSpPr>
            <a:spLocks noGrp="1" noChangeArrowheads="1"/>
          </p:cNvSpPr>
          <p:nvPr>
            <p:ph type="body" idx="1"/>
          </p:nvPr>
        </p:nvSpPr>
        <p:spPr>
          <a:xfrm>
            <a:off x="685800" y="1447800"/>
            <a:ext cx="7772400" cy="5181600"/>
          </a:xfrm>
          <a:noFill/>
        </p:spPr>
        <p:txBody>
          <a:bodyPr/>
          <a:lstStyle/>
          <a:p>
            <a:pPr>
              <a:lnSpc>
                <a:spcPct val="80000"/>
              </a:lnSpc>
            </a:pPr>
            <a:r>
              <a:rPr lang="en-US" sz="1800" dirty="0" smtClean="0"/>
              <a:t>7 constitutional areas defined as: </a:t>
            </a:r>
          </a:p>
          <a:p>
            <a:pPr lvl="1">
              <a:lnSpc>
                <a:spcPct val="80000"/>
              </a:lnSpc>
            </a:pPr>
            <a:r>
              <a:rPr lang="en-US" sz="1400" dirty="0" smtClean="0"/>
              <a:t>1. United States of America, its affiliates, Bermuda and The Bahamas</a:t>
            </a:r>
          </a:p>
          <a:p>
            <a:pPr lvl="1">
              <a:lnSpc>
                <a:spcPct val="80000"/>
              </a:lnSpc>
            </a:pPr>
            <a:r>
              <a:rPr lang="en-US" sz="1400" dirty="0" smtClean="0"/>
              <a:t>2. Canada</a:t>
            </a:r>
          </a:p>
          <a:p>
            <a:pPr lvl="1">
              <a:lnSpc>
                <a:spcPct val="80000"/>
              </a:lnSpc>
            </a:pPr>
            <a:r>
              <a:rPr lang="en-US" sz="1400" dirty="0" smtClean="0"/>
              <a:t>3. South America, Central America, Mexico and The Islands of the Caribbean Sea</a:t>
            </a:r>
          </a:p>
          <a:p>
            <a:pPr lvl="1">
              <a:lnSpc>
                <a:spcPct val="80000"/>
              </a:lnSpc>
            </a:pPr>
            <a:r>
              <a:rPr lang="en-US" sz="1400" dirty="0" smtClean="0"/>
              <a:t>4. Europe</a:t>
            </a:r>
          </a:p>
          <a:p>
            <a:pPr lvl="1">
              <a:lnSpc>
                <a:spcPct val="80000"/>
              </a:lnSpc>
            </a:pPr>
            <a:r>
              <a:rPr lang="en-US" sz="1400" dirty="0" smtClean="0"/>
              <a:t>5. Orient and Southeast Asia</a:t>
            </a:r>
          </a:p>
          <a:p>
            <a:pPr lvl="1">
              <a:lnSpc>
                <a:spcPct val="80000"/>
              </a:lnSpc>
            </a:pPr>
            <a:r>
              <a:rPr lang="en-US" sz="1400" dirty="0" smtClean="0"/>
              <a:t>6. India, South Asia, Africa and The Middle East</a:t>
            </a:r>
          </a:p>
          <a:p>
            <a:pPr lvl="1">
              <a:lnSpc>
                <a:spcPct val="80000"/>
              </a:lnSpc>
            </a:pPr>
            <a:r>
              <a:rPr lang="en-US" sz="1400" dirty="0" smtClean="0"/>
              <a:t>7. Australia, New Zealand, Papua New Guinea, Indonesia and Islands of the South Pacific Ocean. </a:t>
            </a:r>
          </a:p>
          <a:p>
            <a:pPr>
              <a:lnSpc>
                <a:spcPct val="80000"/>
              </a:lnSpc>
            </a:pPr>
            <a:r>
              <a:rPr lang="en-US" sz="1800" dirty="0" smtClean="0"/>
              <a:t>It is managed by a 38 member Board of Directors</a:t>
            </a:r>
            <a:r>
              <a:rPr lang="en-US" sz="1600" dirty="0" smtClean="0"/>
              <a:t>.</a:t>
            </a:r>
          </a:p>
          <a:p>
            <a:pPr lvl="1">
              <a:lnSpc>
                <a:spcPct val="80000"/>
              </a:lnSpc>
            </a:pPr>
            <a:r>
              <a:rPr lang="en-US" sz="1400" dirty="0" smtClean="0"/>
              <a:t>Specific duties are assigned to the International President and two Vice Presidents.  Elect 2</a:t>
            </a:r>
            <a:r>
              <a:rPr lang="en-US" sz="1400" baseline="30000" dirty="0" smtClean="0"/>
              <a:t>nd</a:t>
            </a:r>
            <a:r>
              <a:rPr lang="en-US" sz="1400" dirty="0" smtClean="0"/>
              <a:t> VP who advances through positions</a:t>
            </a:r>
          </a:p>
          <a:p>
            <a:pPr lvl="1">
              <a:lnSpc>
                <a:spcPct val="80000"/>
              </a:lnSpc>
            </a:pPr>
            <a:r>
              <a:rPr lang="en-US" sz="1400" dirty="0" smtClean="0"/>
              <a:t>Immediate Past International President. </a:t>
            </a:r>
          </a:p>
          <a:p>
            <a:pPr lvl="1">
              <a:lnSpc>
                <a:spcPct val="80000"/>
              </a:lnSpc>
            </a:pPr>
            <a:r>
              <a:rPr lang="en-US" sz="1400" dirty="0" smtClean="0"/>
              <a:t>34 Directors, Elected to a Two (2) year term.  Half elected new each year</a:t>
            </a:r>
          </a:p>
          <a:p>
            <a:pPr lvl="1">
              <a:lnSpc>
                <a:spcPct val="80000"/>
              </a:lnSpc>
            </a:pPr>
            <a:r>
              <a:rPr lang="en-US" sz="1400" dirty="0" smtClean="0"/>
              <a:t>A Multiple District may have only one person at a time serving as a member of the International Boar of Directors. </a:t>
            </a:r>
          </a:p>
          <a:p>
            <a:pPr>
              <a:lnSpc>
                <a:spcPct val="80000"/>
              </a:lnSpc>
            </a:pPr>
            <a:r>
              <a:rPr lang="en-US" sz="1800" dirty="0" smtClean="0"/>
              <a:t>International activities are conducted by numerous standing and special committees whose members are appointed by the International Board.</a:t>
            </a:r>
          </a:p>
          <a:p>
            <a:pPr>
              <a:lnSpc>
                <a:spcPct val="80000"/>
              </a:lnSpc>
            </a:pPr>
            <a:r>
              <a:rPr lang="en-US" sz="1800" dirty="0" smtClean="0"/>
              <a:t>Permanent offices are located in Oak Brook, Illinois, with a large capable full-time staff.</a:t>
            </a:r>
          </a:p>
          <a:p>
            <a:pPr>
              <a:lnSpc>
                <a:spcPct val="80000"/>
              </a:lnSpc>
            </a:pPr>
            <a:endParaRPr lang="en-US" sz="1800" dirty="0" smtClean="0"/>
          </a:p>
        </p:txBody>
      </p:sp>
      <p:sp>
        <p:nvSpPr>
          <p:cNvPr id="5124" name="Date Placeholder 5"/>
          <p:cNvSpPr>
            <a:spLocks noGrp="1"/>
          </p:cNvSpPr>
          <p:nvPr>
            <p:ph type="dt" sz="quarter" idx="10"/>
          </p:nvPr>
        </p:nvSpPr>
        <p:spPr>
          <a:noFill/>
        </p:spPr>
        <p:txBody>
          <a:bodyPr/>
          <a:lstStyle/>
          <a:p>
            <a:r>
              <a:rPr lang="en-US" dirty="0" smtClean="0"/>
              <a:t>Updated July 2014</a:t>
            </a:r>
          </a:p>
        </p:txBody>
      </p:sp>
      <p:sp>
        <p:nvSpPr>
          <p:cNvPr id="5125" name="Slide Number Placeholder 6"/>
          <p:cNvSpPr>
            <a:spLocks noGrp="1"/>
          </p:cNvSpPr>
          <p:nvPr>
            <p:ph type="sldNum" sz="quarter" idx="12"/>
          </p:nvPr>
        </p:nvSpPr>
        <p:spPr>
          <a:noFill/>
        </p:spPr>
        <p:txBody>
          <a:bodyPr/>
          <a:lstStyle/>
          <a:p>
            <a:fld id="{4582917A-D7CC-4FF6-8A95-481C5B636394}" type="slidenum">
              <a:rPr lang="en-US" smtClean="0"/>
              <a:pPr/>
              <a:t>23</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2/3*#ppt_w"/>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3" presetClass="entr" presetSubtype="10" fill="hold" grpId="0" nodeType="afterEffect">
                                  <p:stCondLst>
                                    <p:cond delay="100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2" dur="1000"/>
                                        <p:tgtEl>
                                          <p:spTgt spid="57347">
                                            <p:txEl>
                                              <p:pRg st="1" end="1"/>
                                            </p:txEl>
                                          </p:spTgt>
                                        </p:tgtEl>
                                      </p:cBhvr>
                                    </p:animEffect>
                                  </p:childTnLst>
                                </p:cTn>
                              </p:par>
                            </p:childTnLst>
                          </p:cTn>
                        </p:par>
                        <p:par>
                          <p:cTn id="13" fill="hold" nodeType="afterGroup">
                            <p:stCondLst>
                              <p:cond delay="4000"/>
                            </p:stCondLst>
                            <p:childTnLst>
                              <p:par>
                                <p:cTn id="14" presetID="3" presetClass="entr" presetSubtype="10" fill="hold" grpId="0" nodeType="afterEffect">
                                  <p:stCondLst>
                                    <p:cond delay="1000"/>
                                  </p:stCondLst>
                                  <p:childTnLst>
                                    <p:set>
                                      <p:cBhvr>
                                        <p:cTn id="15"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6" dur="1000"/>
                                        <p:tgtEl>
                                          <p:spTgt spid="57347">
                                            <p:txEl>
                                              <p:pRg st="2" end="2"/>
                                            </p:txEl>
                                          </p:spTgt>
                                        </p:tgtEl>
                                      </p:cBhvr>
                                    </p:animEffect>
                                  </p:childTnLst>
                                </p:cTn>
                              </p:par>
                            </p:childTnLst>
                          </p:cTn>
                        </p:par>
                        <p:par>
                          <p:cTn id="17" fill="hold" nodeType="afterGroup">
                            <p:stCondLst>
                              <p:cond delay="6000"/>
                            </p:stCondLst>
                            <p:childTnLst>
                              <p:par>
                                <p:cTn id="18" presetID="3" presetClass="entr" presetSubtype="10" fill="hold" grpId="0" nodeType="afterEffect">
                                  <p:stCondLst>
                                    <p:cond delay="1000"/>
                                  </p:stCondLst>
                                  <p:childTnLst>
                                    <p:set>
                                      <p:cBhvr>
                                        <p:cTn id="19" dur="1" fill="hold">
                                          <p:stCondLst>
                                            <p:cond delay="0"/>
                                          </p:stCondLst>
                                        </p:cTn>
                                        <p:tgtEl>
                                          <p:spTgt spid="57347">
                                            <p:txEl>
                                              <p:pRg st="3" end="3"/>
                                            </p:txEl>
                                          </p:spTgt>
                                        </p:tgtEl>
                                        <p:attrNameLst>
                                          <p:attrName>style.visibility</p:attrName>
                                        </p:attrNameLst>
                                      </p:cBhvr>
                                      <p:to>
                                        <p:strVal val="visible"/>
                                      </p:to>
                                    </p:set>
                                    <p:animEffect transition="in" filter="blinds(horizontal)">
                                      <p:cBhvr>
                                        <p:cTn id="20" dur="1000"/>
                                        <p:tgtEl>
                                          <p:spTgt spid="57347">
                                            <p:txEl>
                                              <p:pRg st="3" end="3"/>
                                            </p:txEl>
                                          </p:spTgt>
                                        </p:tgtEl>
                                      </p:cBhvr>
                                    </p:animEffect>
                                  </p:childTnLst>
                                </p:cTn>
                              </p:par>
                            </p:childTnLst>
                          </p:cTn>
                        </p:par>
                        <p:par>
                          <p:cTn id="21" fill="hold" nodeType="afterGroup">
                            <p:stCondLst>
                              <p:cond delay="8000"/>
                            </p:stCondLst>
                            <p:childTnLst>
                              <p:par>
                                <p:cTn id="22" presetID="3" presetClass="entr" presetSubtype="10" fill="hold" grpId="0" nodeType="afterEffect">
                                  <p:stCondLst>
                                    <p:cond delay="1000"/>
                                  </p:stCondLst>
                                  <p:childTnLst>
                                    <p:set>
                                      <p:cBhvr>
                                        <p:cTn id="23" dur="1" fill="hold">
                                          <p:stCondLst>
                                            <p:cond delay="0"/>
                                          </p:stCondLst>
                                        </p:cTn>
                                        <p:tgtEl>
                                          <p:spTgt spid="57347">
                                            <p:txEl>
                                              <p:pRg st="4" end="4"/>
                                            </p:txEl>
                                          </p:spTgt>
                                        </p:tgtEl>
                                        <p:attrNameLst>
                                          <p:attrName>style.visibility</p:attrName>
                                        </p:attrNameLst>
                                      </p:cBhvr>
                                      <p:to>
                                        <p:strVal val="visible"/>
                                      </p:to>
                                    </p:set>
                                    <p:animEffect transition="in" filter="blinds(horizontal)">
                                      <p:cBhvr>
                                        <p:cTn id="24" dur="1000"/>
                                        <p:tgtEl>
                                          <p:spTgt spid="57347">
                                            <p:txEl>
                                              <p:pRg st="4" end="4"/>
                                            </p:txEl>
                                          </p:spTgt>
                                        </p:tgtEl>
                                      </p:cBhvr>
                                    </p:animEffect>
                                  </p:childTnLst>
                                </p:cTn>
                              </p:par>
                            </p:childTnLst>
                          </p:cTn>
                        </p:par>
                        <p:par>
                          <p:cTn id="25" fill="hold" nodeType="afterGroup">
                            <p:stCondLst>
                              <p:cond delay="10000"/>
                            </p:stCondLst>
                            <p:childTnLst>
                              <p:par>
                                <p:cTn id="26" presetID="3" presetClass="entr" presetSubtype="10" fill="hold" grpId="0" nodeType="afterEffect">
                                  <p:stCondLst>
                                    <p:cond delay="1000"/>
                                  </p:stCondLst>
                                  <p:childTnLst>
                                    <p:set>
                                      <p:cBhvr>
                                        <p:cTn id="27" dur="1" fill="hold">
                                          <p:stCondLst>
                                            <p:cond delay="0"/>
                                          </p:stCondLst>
                                        </p:cTn>
                                        <p:tgtEl>
                                          <p:spTgt spid="57347">
                                            <p:txEl>
                                              <p:pRg st="5" end="5"/>
                                            </p:txEl>
                                          </p:spTgt>
                                        </p:tgtEl>
                                        <p:attrNameLst>
                                          <p:attrName>style.visibility</p:attrName>
                                        </p:attrNameLst>
                                      </p:cBhvr>
                                      <p:to>
                                        <p:strVal val="visible"/>
                                      </p:to>
                                    </p:set>
                                    <p:animEffect transition="in" filter="blinds(horizontal)">
                                      <p:cBhvr>
                                        <p:cTn id="28" dur="1000"/>
                                        <p:tgtEl>
                                          <p:spTgt spid="57347">
                                            <p:txEl>
                                              <p:pRg st="5" end="5"/>
                                            </p:txEl>
                                          </p:spTgt>
                                        </p:tgtEl>
                                      </p:cBhvr>
                                    </p:animEffect>
                                  </p:childTnLst>
                                </p:cTn>
                              </p:par>
                            </p:childTnLst>
                          </p:cTn>
                        </p:par>
                        <p:par>
                          <p:cTn id="29" fill="hold" nodeType="afterGroup">
                            <p:stCondLst>
                              <p:cond delay="12000"/>
                            </p:stCondLst>
                            <p:childTnLst>
                              <p:par>
                                <p:cTn id="30" presetID="3" presetClass="entr" presetSubtype="10" fill="hold" grpId="0" nodeType="afterEffect">
                                  <p:stCondLst>
                                    <p:cond delay="100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blinds(horizontal)">
                                      <p:cBhvr>
                                        <p:cTn id="32" dur="1000"/>
                                        <p:tgtEl>
                                          <p:spTgt spid="57347">
                                            <p:txEl>
                                              <p:pRg st="6" end="6"/>
                                            </p:txEl>
                                          </p:spTgt>
                                        </p:tgtEl>
                                      </p:cBhvr>
                                    </p:animEffect>
                                  </p:childTnLst>
                                </p:cTn>
                              </p:par>
                            </p:childTnLst>
                          </p:cTn>
                        </p:par>
                        <p:par>
                          <p:cTn id="33" fill="hold" nodeType="afterGroup">
                            <p:stCondLst>
                              <p:cond delay="14000"/>
                            </p:stCondLst>
                            <p:childTnLst>
                              <p:par>
                                <p:cTn id="34" presetID="3" presetClass="entr" presetSubtype="10" fill="hold" grpId="0" nodeType="afterEffect">
                                  <p:stCondLst>
                                    <p:cond delay="1000"/>
                                  </p:stCondLst>
                                  <p:childTnLst>
                                    <p:set>
                                      <p:cBhvr>
                                        <p:cTn id="35" dur="1" fill="hold">
                                          <p:stCondLst>
                                            <p:cond delay="0"/>
                                          </p:stCondLst>
                                        </p:cTn>
                                        <p:tgtEl>
                                          <p:spTgt spid="57347">
                                            <p:txEl>
                                              <p:pRg st="7" end="7"/>
                                            </p:txEl>
                                          </p:spTgt>
                                        </p:tgtEl>
                                        <p:attrNameLst>
                                          <p:attrName>style.visibility</p:attrName>
                                        </p:attrNameLst>
                                      </p:cBhvr>
                                      <p:to>
                                        <p:strVal val="visible"/>
                                      </p:to>
                                    </p:set>
                                    <p:animEffect transition="in" filter="blinds(horizontal)">
                                      <p:cBhvr>
                                        <p:cTn id="36" dur="1000"/>
                                        <p:tgtEl>
                                          <p:spTgt spid="57347">
                                            <p:txEl>
                                              <p:pRg st="7" end="7"/>
                                            </p:txEl>
                                          </p:spTgt>
                                        </p:tgtEl>
                                      </p:cBhvr>
                                    </p:animEffect>
                                  </p:childTnLst>
                                </p:cTn>
                              </p:par>
                            </p:childTnLst>
                          </p:cTn>
                        </p:par>
                        <p:par>
                          <p:cTn id="37" fill="hold" nodeType="afterGroup">
                            <p:stCondLst>
                              <p:cond delay="16000"/>
                            </p:stCondLst>
                            <p:childTnLst>
                              <p:par>
                                <p:cTn id="38" presetID="23" presetClass="entr" presetSubtype="272" fill="hold" grpId="0" nodeType="afterEffect">
                                  <p:stCondLst>
                                    <p:cond delay="1000"/>
                                  </p:stCondLst>
                                  <p:childTnLst>
                                    <p:set>
                                      <p:cBhvr>
                                        <p:cTn id="39" dur="1" fill="hold">
                                          <p:stCondLst>
                                            <p:cond delay="0"/>
                                          </p:stCondLst>
                                        </p:cTn>
                                        <p:tgtEl>
                                          <p:spTgt spid="57347">
                                            <p:txEl>
                                              <p:pRg st="8" end="8"/>
                                            </p:txEl>
                                          </p:spTgt>
                                        </p:tgtEl>
                                        <p:attrNameLst>
                                          <p:attrName>style.visibility</p:attrName>
                                        </p:attrNameLst>
                                      </p:cBhvr>
                                      <p:to>
                                        <p:strVal val="visible"/>
                                      </p:to>
                                    </p:set>
                                    <p:anim calcmode="lin" valueType="num">
                                      <p:cBhvr>
                                        <p:cTn id="40" dur="1000" fill="hold"/>
                                        <p:tgtEl>
                                          <p:spTgt spid="57347">
                                            <p:txEl>
                                              <p:pRg st="8" end="8"/>
                                            </p:txEl>
                                          </p:spTgt>
                                        </p:tgtEl>
                                        <p:attrNameLst>
                                          <p:attrName>ppt_w</p:attrName>
                                        </p:attrNameLst>
                                      </p:cBhvr>
                                      <p:tavLst>
                                        <p:tav tm="0">
                                          <p:val>
                                            <p:strVal val="2/3*#ppt_w"/>
                                          </p:val>
                                        </p:tav>
                                        <p:tav tm="100000">
                                          <p:val>
                                            <p:strVal val="#ppt_w"/>
                                          </p:val>
                                        </p:tav>
                                      </p:tavLst>
                                    </p:anim>
                                    <p:anim calcmode="lin" valueType="num">
                                      <p:cBhvr>
                                        <p:cTn id="41" dur="1000" fill="hold"/>
                                        <p:tgtEl>
                                          <p:spTgt spid="57347">
                                            <p:txEl>
                                              <p:pRg st="8" end="8"/>
                                            </p:txEl>
                                          </p:spTgt>
                                        </p:tgtEl>
                                        <p:attrNameLst>
                                          <p:attrName>ppt_h</p:attrName>
                                        </p:attrNameLst>
                                      </p:cBhvr>
                                      <p:tavLst>
                                        <p:tav tm="0">
                                          <p:val>
                                            <p:strVal val="2/3*#ppt_h"/>
                                          </p:val>
                                        </p:tav>
                                        <p:tav tm="100000">
                                          <p:val>
                                            <p:strVal val="#ppt_h"/>
                                          </p:val>
                                        </p:tav>
                                      </p:tavLst>
                                    </p:anim>
                                  </p:childTnLst>
                                </p:cTn>
                              </p:par>
                            </p:childTnLst>
                          </p:cTn>
                        </p:par>
                        <p:par>
                          <p:cTn id="42" fill="hold" nodeType="afterGroup">
                            <p:stCondLst>
                              <p:cond delay="18000"/>
                            </p:stCondLst>
                            <p:childTnLst>
                              <p:par>
                                <p:cTn id="43" presetID="2" presetClass="entr" presetSubtype="4" fill="hold" grpId="0" nodeType="afterEffect">
                                  <p:stCondLst>
                                    <p:cond delay="1000"/>
                                  </p:stCondLst>
                                  <p:childTnLst>
                                    <p:set>
                                      <p:cBhvr>
                                        <p:cTn id="44" dur="1" fill="hold">
                                          <p:stCondLst>
                                            <p:cond delay="0"/>
                                          </p:stCondLst>
                                        </p:cTn>
                                        <p:tgtEl>
                                          <p:spTgt spid="57347">
                                            <p:txEl>
                                              <p:pRg st="9" end="9"/>
                                            </p:txEl>
                                          </p:spTgt>
                                        </p:tgtEl>
                                        <p:attrNameLst>
                                          <p:attrName>style.visibility</p:attrName>
                                        </p:attrNameLst>
                                      </p:cBhvr>
                                      <p:to>
                                        <p:strVal val="visible"/>
                                      </p:to>
                                    </p:set>
                                    <p:anim calcmode="lin" valueType="num">
                                      <p:cBhvr additive="base">
                                        <p:cTn id="45" dur="10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57347">
                                            <p:txEl>
                                              <p:pRg st="9" end="9"/>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0000"/>
                            </p:stCondLst>
                            <p:childTnLst>
                              <p:par>
                                <p:cTn id="48" presetID="2" presetClass="entr" presetSubtype="4" fill="hold" grpId="0" nodeType="afterEffect">
                                  <p:stCondLst>
                                    <p:cond delay="1000"/>
                                  </p:stCondLst>
                                  <p:childTnLst>
                                    <p:set>
                                      <p:cBhvr>
                                        <p:cTn id="49" dur="1" fill="hold">
                                          <p:stCondLst>
                                            <p:cond delay="0"/>
                                          </p:stCondLst>
                                        </p:cTn>
                                        <p:tgtEl>
                                          <p:spTgt spid="57347">
                                            <p:txEl>
                                              <p:pRg st="10" end="10"/>
                                            </p:txEl>
                                          </p:spTgt>
                                        </p:tgtEl>
                                        <p:attrNameLst>
                                          <p:attrName>style.visibility</p:attrName>
                                        </p:attrNameLst>
                                      </p:cBhvr>
                                      <p:to>
                                        <p:strVal val="visible"/>
                                      </p:to>
                                    </p:set>
                                    <p:anim calcmode="lin" valueType="num">
                                      <p:cBhvr additive="base">
                                        <p:cTn id="50" dur="1000" fill="hold"/>
                                        <p:tgtEl>
                                          <p:spTgt spid="57347">
                                            <p:txEl>
                                              <p:pRg st="10" end="1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57347">
                                            <p:txEl>
                                              <p:pRg st="10" end="10"/>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2000"/>
                            </p:stCondLst>
                            <p:childTnLst>
                              <p:par>
                                <p:cTn id="53" presetID="2" presetClass="entr" presetSubtype="4" fill="hold" grpId="0" nodeType="afterEffect">
                                  <p:stCondLst>
                                    <p:cond delay="1000"/>
                                  </p:stCondLst>
                                  <p:childTnLst>
                                    <p:set>
                                      <p:cBhvr>
                                        <p:cTn id="54" dur="1" fill="hold">
                                          <p:stCondLst>
                                            <p:cond delay="0"/>
                                          </p:stCondLst>
                                        </p:cTn>
                                        <p:tgtEl>
                                          <p:spTgt spid="57347">
                                            <p:txEl>
                                              <p:pRg st="11" end="11"/>
                                            </p:txEl>
                                          </p:spTgt>
                                        </p:tgtEl>
                                        <p:attrNameLst>
                                          <p:attrName>style.visibility</p:attrName>
                                        </p:attrNameLst>
                                      </p:cBhvr>
                                      <p:to>
                                        <p:strVal val="visible"/>
                                      </p:to>
                                    </p:set>
                                    <p:anim calcmode="lin" valueType="num">
                                      <p:cBhvr additive="base">
                                        <p:cTn id="55" dur="1000" fill="hold"/>
                                        <p:tgtEl>
                                          <p:spTgt spid="57347">
                                            <p:txEl>
                                              <p:pRg st="11" end="1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7347">
                                            <p:txEl>
                                              <p:pRg st="11" end="11"/>
                                            </p:txEl>
                                          </p:spTgt>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4000"/>
                            </p:stCondLst>
                            <p:childTnLst>
                              <p:par>
                                <p:cTn id="58" presetID="2" presetClass="entr" presetSubtype="4" fill="hold" grpId="0" nodeType="afterEffect">
                                  <p:stCondLst>
                                    <p:cond delay="1000"/>
                                  </p:stCondLst>
                                  <p:childTnLst>
                                    <p:set>
                                      <p:cBhvr>
                                        <p:cTn id="59" dur="1" fill="hold">
                                          <p:stCondLst>
                                            <p:cond delay="0"/>
                                          </p:stCondLst>
                                        </p:cTn>
                                        <p:tgtEl>
                                          <p:spTgt spid="57347">
                                            <p:txEl>
                                              <p:pRg st="12" end="12"/>
                                            </p:txEl>
                                          </p:spTgt>
                                        </p:tgtEl>
                                        <p:attrNameLst>
                                          <p:attrName>style.visibility</p:attrName>
                                        </p:attrNameLst>
                                      </p:cBhvr>
                                      <p:to>
                                        <p:strVal val="visible"/>
                                      </p:to>
                                    </p:set>
                                    <p:anim calcmode="lin" valueType="num">
                                      <p:cBhvr additive="base">
                                        <p:cTn id="60" dur="1000" fill="hold"/>
                                        <p:tgtEl>
                                          <p:spTgt spid="57347">
                                            <p:txEl>
                                              <p:pRg st="12" end="12"/>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57347">
                                            <p:txEl>
                                              <p:pRg st="12" end="12"/>
                                            </p:txEl>
                                          </p:spTgt>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6000"/>
                            </p:stCondLst>
                            <p:childTnLst>
                              <p:par>
                                <p:cTn id="63" presetID="23" presetClass="entr" presetSubtype="272" fill="hold" grpId="0" nodeType="afterEffect">
                                  <p:stCondLst>
                                    <p:cond delay="1000"/>
                                  </p:stCondLst>
                                  <p:childTnLst>
                                    <p:set>
                                      <p:cBhvr>
                                        <p:cTn id="64" dur="1" fill="hold">
                                          <p:stCondLst>
                                            <p:cond delay="0"/>
                                          </p:stCondLst>
                                        </p:cTn>
                                        <p:tgtEl>
                                          <p:spTgt spid="57347">
                                            <p:txEl>
                                              <p:pRg st="13" end="13"/>
                                            </p:txEl>
                                          </p:spTgt>
                                        </p:tgtEl>
                                        <p:attrNameLst>
                                          <p:attrName>style.visibility</p:attrName>
                                        </p:attrNameLst>
                                      </p:cBhvr>
                                      <p:to>
                                        <p:strVal val="visible"/>
                                      </p:to>
                                    </p:set>
                                    <p:anim calcmode="lin" valueType="num">
                                      <p:cBhvr>
                                        <p:cTn id="65" dur="1000" fill="hold"/>
                                        <p:tgtEl>
                                          <p:spTgt spid="57347">
                                            <p:txEl>
                                              <p:pRg st="13" end="13"/>
                                            </p:txEl>
                                          </p:spTgt>
                                        </p:tgtEl>
                                        <p:attrNameLst>
                                          <p:attrName>ppt_w</p:attrName>
                                        </p:attrNameLst>
                                      </p:cBhvr>
                                      <p:tavLst>
                                        <p:tav tm="0">
                                          <p:val>
                                            <p:strVal val="2/3*#ppt_w"/>
                                          </p:val>
                                        </p:tav>
                                        <p:tav tm="100000">
                                          <p:val>
                                            <p:strVal val="#ppt_w"/>
                                          </p:val>
                                        </p:tav>
                                      </p:tavLst>
                                    </p:anim>
                                    <p:anim calcmode="lin" valueType="num">
                                      <p:cBhvr>
                                        <p:cTn id="66" dur="1000" fill="hold"/>
                                        <p:tgtEl>
                                          <p:spTgt spid="57347">
                                            <p:txEl>
                                              <p:pRg st="13" end="13"/>
                                            </p:txEl>
                                          </p:spTgt>
                                        </p:tgtEl>
                                        <p:attrNameLst>
                                          <p:attrName>ppt_h</p:attrName>
                                        </p:attrNameLst>
                                      </p:cBhvr>
                                      <p:tavLst>
                                        <p:tav tm="0">
                                          <p:val>
                                            <p:strVal val="2/3*#ppt_h"/>
                                          </p:val>
                                        </p:tav>
                                        <p:tav tm="100000">
                                          <p:val>
                                            <p:strVal val="#ppt_h"/>
                                          </p:val>
                                        </p:tav>
                                      </p:tavLst>
                                    </p:anim>
                                  </p:childTnLst>
                                </p:cTn>
                              </p:par>
                            </p:childTnLst>
                          </p:cTn>
                        </p:par>
                        <p:par>
                          <p:cTn id="67" fill="hold" nodeType="afterGroup">
                            <p:stCondLst>
                              <p:cond delay="28000"/>
                            </p:stCondLst>
                            <p:childTnLst>
                              <p:par>
                                <p:cTn id="68" presetID="23" presetClass="entr" presetSubtype="272" fill="hold" grpId="0" nodeType="afterEffect">
                                  <p:stCondLst>
                                    <p:cond delay="1000"/>
                                  </p:stCondLst>
                                  <p:childTnLst>
                                    <p:set>
                                      <p:cBhvr>
                                        <p:cTn id="69" dur="1" fill="hold">
                                          <p:stCondLst>
                                            <p:cond delay="0"/>
                                          </p:stCondLst>
                                        </p:cTn>
                                        <p:tgtEl>
                                          <p:spTgt spid="57347">
                                            <p:txEl>
                                              <p:pRg st="14" end="14"/>
                                            </p:txEl>
                                          </p:spTgt>
                                        </p:tgtEl>
                                        <p:attrNameLst>
                                          <p:attrName>style.visibility</p:attrName>
                                        </p:attrNameLst>
                                      </p:cBhvr>
                                      <p:to>
                                        <p:strVal val="visible"/>
                                      </p:to>
                                    </p:set>
                                    <p:anim calcmode="lin" valueType="num">
                                      <p:cBhvr>
                                        <p:cTn id="70" dur="1000" fill="hold"/>
                                        <p:tgtEl>
                                          <p:spTgt spid="57347">
                                            <p:txEl>
                                              <p:pRg st="14" end="14"/>
                                            </p:txEl>
                                          </p:spTgt>
                                        </p:tgtEl>
                                        <p:attrNameLst>
                                          <p:attrName>ppt_w</p:attrName>
                                        </p:attrNameLst>
                                      </p:cBhvr>
                                      <p:tavLst>
                                        <p:tav tm="0">
                                          <p:val>
                                            <p:strVal val="2/3*#ppt_w"/>
                                          </p:val>
                                        </p:tav>
                                        <p:tav tm="100000">
                                          <p:val>
                                            <p:strVal val="#ppt_w"/>
                                          </p:val>
                                        </p:tav>
                                      </p:tavLst>
                                    </p:anim>
                                    <p:anim calcmode="lin" valueType="num">
                                      <p:cBhvr>
                                        <p:cTn id="71" dur="1000" fill="hold"/>
                                        <p:tgtEl>
                                          <p:spTgt spid="57347">
                                            <p:txEl>
                                              <p:pRg st="14" end="1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International Meetings</a:t>
            </a:r>
            <a:endParaRPr lang="en-US" dirty="0" smtClean="0"/>
          </a:p>
        </p:txBody>
      </p:sp>
      <p:sp>
        <p:nvSpPr>
          <p:cNvPr id="58371" name="Rectangle 3"/>
          <p:cNvSpPr>
            <a:spLocks noGrp="1" noChangeArrowheads="1"/>
          </p:cNvSpPr>
          <p:nvPr>
            <p:ph type="body" idx="1"/>
          </p:nvPr>
        </p:nvSpPr>
        <p:spPr>
          <a:xfrm>
            <a:off x="647700" y="1371600"/>
            <a:ext cx="7848600" cy="4876800"/>
          </a:xfrm>
        </p:spPr>
        <p:txBody>
          <a:bodyPr/>
          <a:lstStyle/>
          <a:p>
            <a:pPr>
              <a:lnSpc>
                <a:spcPct val="90000"/>
              </a:lnSpc>
              <a:defRPr/>
            </a:pPr>
            <a:r>
              <a:rPr lang="en-US" sz="2400" dirty="0" smtClean="0"/>
              <a:t>The Annual Convention of Lions Clubs International is usually held in early July of each year.  The next four International Conventions will be held:</a:t>
            </a:r>
          </a:p>
          <a:p>
            <a:pPr lvl="1">
              <a:lnSpc>
                <a:spcPct val="90000"/>
              </a:lnSpc>
              <a:tabLst>
                <a:tab pos="7315200" algn="r"/>
              </a:tabLst>
              <a:defRPr/>
            </a:pPr>
            <a:r>
              <a:rPr lang="en-US" sz="2000" dirty="0" smtClean="0"/>
              <a:t>June 24 - 28, 2016 	Fukuoka, Japan </a:t>
            </a:r>
          </a:p>
          <a:p>
            <a:pPr lvl="1">
              <a:lnSpc>
                <a:spcPct val="90000"/>
              </a:lnSpc>
              <a:tabLst>
                <a:tab pos="7315200" algn="r"/>
              </a:tabLst>
              <a:defRPr/>
            </a:pPr>
            <a:r>
              <a:rPr lang="en-US" sz="2000" dirty="0" smtClean="0"/>
              <a:t>June 30-July 4, 2017 	(Centennial). Chicago, Illinois, USA </a:t>
            </a:r>
          </a:p>
          <a:p>
            <a:pPr lvl="1">
              <a:lnSpc>
                <a:spcPct val="90000"/>
              </a:lnSpc>
              <a:tabLst>
                <a:tab pos="7315200" algn="r"/>
              </a:tabLst>
              <a:defRPr/>
            </a:pPr>
            <a:r>
              <a:rPr lang="en-US" sz="2000" dirty="0" smtClean="0"/>
              <a:t>June 29-July 3, 2018 </a:t>
            </a:r>
            <a:r>
              <a:rPr lang="en-US" sz="2000" dirty="0" smtClean="0"/>
              <a:t>	Las </a:t>
            </a:r>
            <a:r>
              <a:rPr lang="en-US" sz="2000" dirty="0" smtClean="0"/>
              <a:t>Vegas, Nevada, USA </a:t>
            </a:r>
          </a:p>
          <a:p>
            <a:pPr lvl="1">
              <a:lnSpc>
                <a:spcPct val="90000"/>
              </a:lnSpc>
              <a:tabLst>
                <a:tab pos="7315200" algn="r"/>
              </a:tabLst>
              <a:defRPr/>
            </a:pPr>
            <a:r>
              <a:rPr lang="en-US" sz="2000" dirty="0" smtClean="0"/>
              <a:t>July 5-9, 2019 </a:t>
            </a:r>
            <a:r>
              <a:rPr lang="en-US" sz="2000" dirty="0" smtClean="0"/>
              <a:t>	Milan</a:t>
            </a:r>
            <a:r>
              <a:rPr lang="en-US" sz="2000" dirty="0" smtClean="0"/>
              <a:t>, Italy</a:t>
            </a:r>
          </a:p>
          <a:p>
            <a:pPr>
              <a:lnSpc>
                <a:spcPct val="90000"/>
              </a:lnSpc>
              <a:defRPr/>
            </a:pPr>
            <a:r>
              <a:rPr lang="en-US" sz="2400" dirty="0" smtClean="0"/>
              <a:t>USA/Canada </a:t>
            </a:r>
            <a:r>
              <a:rPr lang="en-US" sz="2400" dirty="0" smtClean="0"/>
              <a:t>Leadership Forums are held in September of each year.  The next three USA/Canada Forums will be held:</a:t>
            </a:r>
          </a:p>
          <a:p>
            <a:pPr lvl="1">
              <a:lnSpc>
                <a:spcPct val="90000"/>
              </a:lnSpc>
              <a:defRPr/>
            </a:pPr>
            <a:r>
              <a:rPr lang="en-US" sz="2000" dirty="0" smtClean="0"/>
              <a:t>September </a:t>
            </a:r>
            <a:r>
              <a:rPr lang="en-US" sz="2000" dirty="0" smtClean="0"/>
              <a:t>15-17, 2016 in Omaha, Nebraska</a:t>
            </a:r>
          </a:p>
          <a:p>
            <a:pPr lvl="1">
              <a:lnSpc>
                <a:spcPct val="90000"/>
              </a:lnSpc>
              <a:defRPr/>
            </a:pPr>
            <a:r>
              <a:rPr lang="en-US" sz="2000" dirty="0" smtClean="0"/>
              <a:t>September 21-23, 2017 in Portland </a:t>
            </a:r>
            <a:r>
              <a:rPr lang="en-US" sz="2000" dirty="0" smtClean="0"/>
              <a:t>Oregon</a:t>
            </a:r>
          </a:p>
          <a:p>
            <a:pPr lvl="1">
              <a:lnSpc>
                <a:spcPct val="90000"/>
              </a:lnSpc>
              <a:defRPr/>
            </a:pPr>
            <a:r>
              <a:rPr lang="en-US" sz="2000" dirty="0" smtClean="0"/>
              <a:t>September 20-22, 2018 </a:t>
            </a:r>
            <a:r>
              <a:rPr lang="en-US" sz="2000" dirty="0" smtClean="0"/>
              <a:t> in Columbus</a:t>
            </a:r>
            <a:r>
              <a:rPr lang="en-US" sz="2000" dirty="0" smtClean="0"/>
              <a:t>, Ohio</a:t>
            </a:r>
            <a:endParaRPr lang="en-US" sz="2000" dirty="0" smtClean="0"/>
          </a:p>
          <a:p>
            <a:pPr marL="457200" lvl="1" indent="0">
              <a:lnSpc>
                <a:spcPct val="90000"/>
              </a:lnSpc>
              <a:buFontTx/>
              <a:buNone/>
              <a:defRPr/>
            </a:pPr>
            <a:endParaRPr lang="en-US" sz="2000" dirty="0" smtClean="0"/>
          </a:p>
        </p:txBody>
      </p:sp>
      <p:sp>
        <p:nvSpPr>
          <p:cNvPr id="58372" name="Text Box 4"/>
          <p:cNvSpPr txBox="1">
            <a:spLocks noChangeArrowheads="1"/>
          </p:cNvSpPr>
          <p:nvPr/>
        </p:nvSpPr>
        <p:spPr bwMode="auto">
          <a:xfrm>
            <a:off x="6781800" y="4724400"/>
            <a:ext cx="1828800" cy="1552575"/>
          </a:xfrm>
          <a:prstGeom prst="rect">
            <a:avLst/>
          </a:prstGeom>
          <a:noFill/>
          <a:ln w="12700">
            <a:noFill/>
            <a:miter lim="800000"/>
            <a:headEnd type="none" w="sm" len="sm"/>
            <a:tailEnd type="none" w="sm" len="sm"/>
          </a:ln>
        </p:spPr>
        <p:txBody>
          <a:bodyPr>
            <a:spAutoFit/>
          </a:bodyPr>
          <a:lstStyle/>
          <a:p>
            <a:r>
              <a:rPr lang="en-US" sz="1200" dirty="0">
                <a:solidFill>
                  <a:srgbClr val="CC3300"/>
                </a:solidFill>
              </a:rPr>
              <a:t>These forums were created to help clubs in the US and Canada retain and attract new members, and are loaded with good information and offer great opportunities to network with other clubs.</a:t>
            </a:r>
          </a:p>
        </p:txBody>
      </p:sp>
      <p:sp>
        <p:nvSpPr>
          <p:cNvPr id="6149" name="Date Placeholder 6"/>
          <p:cNvSpPr>
            <a:spLocks noGrp="1"/>
          </p:cNvSpPr>
          <p:nvPr>
            <p:ph type="dt" sz="quarter" idx="10"/>
          </p:nvPr>
        </p:nvSpPr>
        <p:spPr>
          <a:noFill/>
        </p:spPr>
        <p:txBody>
          <a:bodyPr/>
          <a:lstStyle/>
          <a:p>
            <a:r>
              <a:rPr lang="en-US" dirty="0" smtClean="0"/>
              <a:t>Updated October, 2014</a:t>
            </a:r>
          </a:p>
        </p:txBody>
      </p:sp>
      <p:sp>
        <p:nvSpPr>
          <p:cNvPr id="6150" name="Slide Number Placeholder 7"/>
          <p:cNvSpPr>
            <a:spLocks noGrp="1"/>
          </p:cNvSpPr>
          <p:nvPr>
            <p:ph type="sldNum" sz="quarter" idx="12"/>
          </p:nvPr>
        </p:nvSpPr>
        <p:spPr>
          <a:noFill/>
        </p:spPr>
        <p:txBody>
          <a:bodyPr/>
          <a:lstStyle/>
          <a:p>
            <a:fld id="{48AC5DB8-8243-45DF-BC6C-6EE111B10D5F}" type="slidenum">
              <a:rPr lang="en-US" smtClean="0"/>
              <a:pPr/>
              <a:t>24</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20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837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8371">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58371">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grpId="0" nodeType="afterEffect">
                                  <p:stCondLst>
                                    <p:cond delay="2000"/>
                                  </p:stCondLst>
                                  <p:childTnLst>
                                    <p:set>
                                      <p:cBhvr>
                                        <p:cTn id="13" dur="1" fill="hold">
                                          <p:stCondLst>
                                            <p:cond delay="0"/>
                                          </p:stCondLst>
                                        </p:cTn>
                                        <p:tgtEl>
                                          <p:spTgt spid="58371">
                                            <p:txEl>
                                              <p:pRg st="1" end="1"/>
                                            </p:txEl>
                                          </p:spTgt>
                                        </p:tgtEl>
                                        <p:attrNameLst>
                                          <p:attrName>style.visibility</p:attrName>
                                        </p:attrNameLst>
                                      </p:cBhvr>
                                      <p:to>
                                        <p:strVal val="visible"/>
                                      </p:to>
                                    </p:set>
                                    <p:anim calcmode="lin" valueType="num">
                                      <p:cBhvr>
                                        <p:cTn id="14" dur="20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58371">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58371">
                                            <p:txEl>
                                              <p:pRg st="1" end="1"/>
                                            </p:txEl>
                                          </p:spTgt>
                                        </p:tgtEl>
                                        <p:attrNameLst>
                                          <p:attrName>ppt_x</p:attrName>
                                        </p:attrNameLst>
                                      </p:cBhvr>
                                      <p:tavLst>
                                        <p:tav tm="0">
                                          <p:val>
                                            <p:fltVal val="0.5"/>
                                          </p:val>
                                        </p:tav>
                                        <p:tav tm="100000">
                                          <p:val>
                                            <p:strVal val="#ppt_x"/>
                                          </p:val>
                                        </p:tav>
                                      </p:tavLst>
                                    </p:anim>
                                    <p:anim calcmode="lin" valueType="num">
                                      <p:cBhvr>
                                        <p:cTn id="17" dur="2000" fill="hold"/>
                                        <p:tgtEl>
                                          <p:spTgt spid="58371">
                                            <p:txEl>
                                              <p:pRg st="1" end="1"/>
                                            </p:txEl>
                                          </p:spTgt>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 calcmode="lin" valueType="num">
                                      <p:cBhvr>
                                        <p:cTn id="20" dur="20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21" dur="2000" fill="hold"/>
                                        <p:tgtEl>
                                          <p:spTgt spid="58371">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58371">
                                            <p:txEl>
                                              <p:pRg st="2" end="2"/>
                                            </p:txEl>
                                          </p:spTgt>
                                        </p:tgtEl>
                                        <p:attrNameLst>
                                          <p:attrName>ppt_x</p:attrName>
                                        </p:attrNameLst>
                                      </p:cBhvr>
                                      <p:tavLst>
                                        <p:tav tm="0">
                                          <p:val>
                                            <p:fltVal val="0.5"/>
                                          </p:val>
                                        </p:tav>
                                        <p:tav tm="100000">
                                          <p:val>
                                            <p:strVal val="#ppt_x"/>
                                          </p:val>
                                        </p:tav>
                                      </p:tavLst>
                                    </p:anim>
                                    <p:anim calcmode="lin" valueType="num">
                                      <p:cBhvr>
                                        <p:cTn id="23" dur="2000" fill="hold"/>
                                        <p:tgtEl>
                                          <p:spTgt spid="58371">
                                            <p:txEl>
                                              <p:pRg st="2" end="2"/>
                                            </p:txEl>
                                          </p:spTgt>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0"/>
                                  </p:stCondLst>
                                  <p:childTnLst>
                                    <p:set>
                                      <p:cBhvr>
                                        <p:cTn id="25" dur="1" fill="hold">
                                          <p:stCondLst>
                                            <p:cond delay="0"/>
                                          </p:stCondLst>
                                        </p:cTn>
                                        <p:tgtEl>
                                          <p:spTgt spid="58371">
                                            <p:txEl>
                                              <p:pRg st="3" end="3"/>
                                            </p:txEl>
                                          </p:spTgt>
                                        </p:tgtEl>
                                        <p:attrNameLst>
                                          <p:attrName>style.visibility</p:attrName>
                                        </p:attrNameLst>
                                      </p:cBhvr>
                                      <p:to>
                                        <p:strVal val="visible"/>
                                      </p:to>
                                    </p:set>
                                    <p:anim calcmode="lin" valueType="num">
                                      <p:cBhvr>
                                        <p:cTn id="26" dur="20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27" dur="2000" fill="hold"/>
                                        <p:tgtEl>
                                          <p:spTgt spid="58371">
                                            <p:txEl>
                                              <p:pRg st="3" end="3"/>
                                            </p:txEl>
                                          </p:spTgt>
                                        </p:tgtEl>
                                        <p:attrNameLst>
                                          <p:attrName>ppt_h</p:attrName>
                                        </p:attrNameLst>
                                      </p:cBhvr>
                                      <p:tavLst>
                                        <p:tav tm="0">
                                          <p:val>
                                            <p:fltVal val="0"/>
                                          </p:val>
                                        </p:tav>
                                        <p:tav tm="100000">
                                          <p:val>
                                            <p:strVal val="#ppt_h"/>
                                          </p:val>
                                        </p:tav>
                                      </p:tavLst>
                                    </p:anim>
                                    <p:anim calcmode="lin" valueType="num">
                                      <p:cBhvr>
                                        <p:cTn id="28" dur="2000" fill="hold"/>
                                        <p:tgtEl>
                                          <p:spTgt spid="58371">
                                            <p:txEl>
                                              <p:pRg st="3" end="3"/>
                                            </p:txEl>
                                          </p:spTgt>
                                        </p:tgtEl>
                                        <p:attrNameLst>
                                          <p:attrName>ppt_x</p:attrName>
                                        </p:attrNameLst>
                                      </p:cBhvr>
                                      <p:tavLst>
                                        <p:tav tm="0">
                                          <p:val>
                                            <p:fltVal val="0.5"/>
                                          </p:val>
                                        </p:tav>
                                        <p:tav tm="100000">
                                          <p:val>
                                            <p:strVal val="#ppt_x"/>
                                          </p:val>
                                        </p:tav>
                                      </p:tavLst>
                                    </p:anim>
                                    <p:anim calcmode="lin" valueType="num">
                                      <p:cBhvr>
                                        <p:cTn id="29" dur="2000" fill="hold"/>
                                        <p:tgtEl>
                                          <p:spTgt spid="58371">
                                            <p:txEl>
                                              <p:pRg st="3" end="3"/>
                                            </p:txEl>
                                          </p:spTgt>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58371">
                                            <p:txEl>
                                              <p:pRg st="4" end="4"/>
                                            </p:txEl>
                                          </p:spTgt>
                                        </p:tgtEl>
                                        <p:attrNameLst>
                                          <p:attrName>style.visibility</p:attrName>
                                        </p:attrNameLst>
                                      </p:cBhvr>
                                      <p:to>
                                        <p:strVal val="visible"/>
                                      </p:to>
                                    </p:set>
                                    <p:anim calcmode="lin" valueType="num">
                                      <p:cBhvr>
                                        <p:cTn id="32" dur="20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33" dur="2000" fill="hold"/>
                                        <p:tgtEl>
                                          <p:spTgt spid="58371">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58371">
                                            <p:txEl>
                                              <p:pRg st="4" end="4"/>
                                            </p:txEl>
                                          </p:spTgt>
                                        </p:tgtEl>
                                        <p:attrNameLst>
                                          <p:attrName>ppt_x</p:attrName>
                                        </p:attrNameLst>
                                      </p:cBhvr>
                                      <p:tavLst>
                                        <p:tav tm="0">
                                          <p:val>
                                            <p:fltVal val="0.5"/>
                                          </p:val>
                                        </p:tav>
                                        <p:tav tm="100000">
                                          <p:val>
                                            <p:strVal val="#ppt_x"/>
                                          </p:val>
                                        </p:tav>
                                      </p:tavLst>
                                    </p:anim>
                                    <p:anim calcmode="lin" valueType="num">
                                      <p:cBhvr>
                                        <p:cTn id="35" dur="2000" fill="hold"/>
                                        <p:tgtEl>
                                          <p:spTgt spid="58371">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58371">
                                            <p:txEl>
                                              <p:pRg st="5" end="5"/>
                                            </p:txEl>
                                          </p:spTgt>
                                        </p:tgtEl>
                                        <p:attrNameLst>
                                          <p:attrName>style.visibility</p:attrName>
                                        </p:attrNameLst>
                                      </p:cBhvr>
                                      <p:to>
                                        <p:strVal val="visible"/>
                                      </p:to>
                                    </p:set>
                                    <p:anim calcmode="lin" valueType="num">
                                      <p:cBhvr>
                                        <p:cTn id="40" dur="2000" fill="hold"/>
                                        <p:tgtEl>
                                          <p:spTgt spid="58371">
                                            <p:txEl>
                                              <p:pRg st="5" end="5"/>
                                            </p:txEl>
                                          </p:spTgt>
                                        </p:tgtEl>
                                        <p:attrNameLst>
                                          <p:attrName>ppt_w</p:attrName>
                                        </p:attrNameLst>
                                      </p:cBhvr>
                                      <p:tavLst>
                                        <p:tav tm="0">
                                          <p:val>
                                            <p:fltVal val="0"/>
                                          </p:val>
                                        </p:tav>
                                        <p:tav tm="100000">
                                          <p:val>
                                            <p:strVal val="#ppt_w"/>
                                          </p:val>
                                        </p:tav>
                                      </p:tavLst>
                                    </p:anim>
                                    <p:anim calcmode="lin" valueType="num">
                                      <p:cBhvr>
                                        <p:cTn id="41" dur="2000" fill="hold"/>
                                        <p:tgtEl>
                                          <p:spTgt spid="58371">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58371">
                                            <p:txEl>
                                              <p:pRg st="5" end="5"/>
                                            </p:txEl>
                                          </p:spTgt>
                                        </p:tgtEl>
                                        <p:attrNameLst>
                                          <p:attrName>ppt_x</p:attrName>
                                        </p:attrNameLst>
                                      </p:cBhvr>
                                      <p:tavLst>
                                        <p:tav tm="0">
                                          <p:val>
                                            <p:fltVal val="0.5"/>
                                          </p:val>
                                        </p:tav>
                                        <p:tav tm="100000">
                                          <p:val>
                                            <p:strVal val="#ppt_x"/>
                                          </p:val>
                                        </p:tav>
                                      </p:tavLst>
                                    </p:anim>
                                    <p:anim calcmode="lin" valueType="num">
                                      <p:cBhvr>
                                        <p:cTn id="43" dur="2000" fill="hold"/>
                                        <p:tgtEl>
                                          <p:spTgt spid="58371">
                                            <p:txEl>
                                              <p:pRg st="5" end="5"/>
                                            </p:txEl>
                                          </p:spTgt>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2000"/>
                            </p:stCondLst>
                            <p:childTnLst>
                              <p:par>
                                <p:cTn id="45" presetID="23" presetClass="entr" presetSubtype="528" fill="hold" grpId="0" nodeType="afterEffect">
                                  <p:stCondLst>
                                    <p:cond delay="0"/>
                                  </p:stCondLst>
                                  <p:childTnLst>
                                    <p:set>
                                      <p:cBhvr>
                                        <p:cTn id="46" dur="1" fill="hold">
                                          <p:stCondLst>
                                            <p:cond delay="0"/>
                                          </p:stCondLst>
                                        </p:cTn>
                                        <p:tgtEl>
                                          <p:spTgt spid="58371">
                                            <p:txEl>
                                              <p:pRg st="6" end="6"/>
                                            </p:txEl>
                                          </p:spTgt>
                                        </p:tgtEl>
                                        <p:attrNameLst>
                                          <p:attrName>style.visibility</p:attrName>
                                        </p:attrNameLst>
                                      </p:cBhvr>
                                      <p:to>
                                        <p:strVal val="visible"/>
                                      </p:to>
                                    </p:set>
                                    <p:anim calcmode="lin" valueType="num">
                                      <p:cBhvr>
                                        <p:cTn id="47" dur="1000" fill="hold"/>
                                        <p:tgtEl>
                                          <p:spTgt spid="58371">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8371">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8371">
                                            <p:txEl>
                                              <p:pRg st="6" end="6"/>
                                            </p:txEl>
                                          </p:spTgt>
                                        </p:tgtEl>
                                        <p:attrNameLst>
                                          <p:attrName>ppt_x</p:attrName>
                                        </p:attrNameLst>
                                      </p:cBhvr>
                                      <p:tavLst>
                                        <p:tav tm="0">
                                          <p:val>
                                            <p:fltVal val="0.5"/>
                                          </p:val>
                                        </p:tav>
                                        <p:tav tm="100000">
                                          <p:val>
                                            <p:strVal val="#ppt_x"/>
                                          </p:val>
                                        </p:tav>
                                      </p:tavLst>
                                    </p:anim>
                                    <p:anim calcmode="lin" valueType="num">
                                      <p:cBhvr>
                                        <p:cTn id="50" dur="1000" fill="hold"/>
                                        <p:tgtEl>
                                          <p:spTgt spid="58371">
                                            <p:txEl>
                                              <p:pRg st="6" end="6"/>
                                            </p:txEl>
                                          </p:spTgt>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0"/>
                                  </p:stCondLst>
                                  <p:childTnLst>
                                    <p:set>
                                      <p:cBhvr>
                                        <p:cTn id="52" dur="1" fill="hold">
                                          <p:stCondLst>
                                            <p:cond delay="0"/>
                                          </p:stCondLst>
                                        </p:cTn>
                                        <p:tgtEl>
                                          <p:spTgt spid="58371">
                                            <p:txEl>
                                              <p:pRg st="7" end="7"/>
                                            </p:txEl>
                                          </p:spTgt>
                                        </p:tgtEl>
                                        <p:attrNameLst>
                                          <p:attrName>style.visibility</p:attrName>
                                        </p:attrNameLst>
                                      </p:cBhvr>
                                      <p:to>
                                        <p:strVal val="visible"/>
                                      </p:to>
                                    </p:set>
                                    <p:anim calcmode="lin" valueType="num">
                                      <p:cBhvr>
                                        <p:cTn id="53" dur="1000" fill="hold"/>
                                        <p:tgtEl>
                                          <p:spTgt spid="58371">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58371">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58371">
                                            <p:txEl>
                                              <p:pRg st="7" end="7"/>
                                            </p:txEl>
                                          </p:spTgt>
                                        </p:tgtEl>
                                        <p:attrNameLst>
                                          <p:attrName>ppt_x</p:attrName>
                                        </p:attrNameLst>
                                      </p:cBhvr>
                                      <p:tavLst>
                                        <p:tav tm="0">
                                          <p:val>
                                            <p:fltVal val="0.5"/>
                                          </p:val>
                                        </p:tav>
                                        <p:tav tm="100000">
                                          <p:val>
                                            <p:strVal val="#ppt_x"/>
                                          </p:val>
                                        </p:tav>
                                      </p:tavLst>
                                    </p:anim>
                                    <p:anim calcmode="lin" valueType="num">
                                      <p:cBhvr>
                                        <p:cTn id="56" dur="1000" fill="hold"/>
                                        <p:tgtEl>
                                          <p:spTgt spid="58371">
                                            <p:txEl>
                                              <p:pRg st="7" end="7"/>
                                            </p:txEl>
                                          </p:spTgt>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0"/>
                                  </p:stCondLst>
                                  <p:childTnLst>
                                    <p:set>
                                      <p:cBhvr>
                                        <p:cTn id="58" dur="1" fill="hold">
                                          <p:stCondLst>
                                            <p:cond delay="0"/>
                                          </p:stCondLst>
                                        </p:cTn>
                                        <p:tgtEl>
                                          <p:spTgt spid="58371">
                                            <p:txEl>
                                              <p:pRg st="8" end="8"/>
                                            </p:txEl>
                                          </p:spTgt>
                                        </p:tgtEl>
                                        <p:attrNameLst>
                                          <p:attrName>style.visibility</p:attrName>
                                        </p:attrNameLst>
                                      </p:cBhvr>
                                      <p:to>
                                        <p:strVal val="visible"/>
                                      </p:to>
                                    </p:set>
                                    <p:anim calcmode="lin" valueType="num">
                                      <p:cBhvr>
                                        <p:cTn id="59" dur="1000" fill="hold"/>
                                        <p:tgtEl>
                                          <p:spTgt spid="58371">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58371">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58371">
                                            <p:txEl>
                                              <p:pRg st="8" end="8"/>
                                            </p:txEl>
                                          </p:spTgt>
                                        </p:tgtEl>
                                        <p:attrNameLst>
                                          <p:attrName>ppt_x</p:attrName>
                                        </p:attrNameLst>
                                      </p:cBhvr>
                                      <p:tavLst>
                                        <p:tav tm="0">
                                          <p:val>
                                            <p:fltVal val="0.5"/>
                                          </p:val>
                                        </p:tav>
                                        <p:tav tm="100000">
                                          <p:val>
                                            <p:strVal val="#ppt_x"/>
                                          </p:val>
                                        </p:tav>
                                      </p:tavLst>
                                    </p:anim>
                                    <p:anim calcmode="lin" valueType="num">
                                      <p:cBhvr>
                                        <p:cTn id="62" dur="1000" fill="hold"/>
                                        <p:tgtEl>
                                          <p:spTgt spid="58371">
                                            <p:txEl>
                                              <p:pRg st="8" end="8"/>
                                            </p:txEl>
                                          </p:spTgt>
                                        </p:tgtEl>
                                        <p:attrNameLst>
                                          <p:attrName>ppt_y</p:attrName>
                                        </p:attrNameLst>
                                      </p:cBhvr>
                                      <p:tavLst>
                                        <p:tav tm="0">
                                          <p:val>
                                            <p:fltVal val="0.5"/>
                                          </p:val>
                                        </p:tav>
                                        <p:tav tm="100000">
                                          <p:val>
                                            <p:strVal val="#ppt_y"/>
                                          </p:val>
                                        </p:tav>
                                      </p:tavLst>
                                    </p:anim>
                                  </p:childTnLst>
                                </p:cTn>
                              </p:par>
                            </p:childTnLst>
                          </p:cTn>
                        </p:par>
                        <p:par>
                          <p:cTn id="63" fill="hold" nodeType="afterGroup">
                            <p:stCondLst>
                              <p:cond delay="3000"/>
                            </p:stCondLst>
                            <p:childTnLst>
                              <p:par>
                                <p:cTn id="64" presetID="2" presetClass="entr" presetSubtype="4" fill="hold" grpId="0" nodeType="afterEffect">
                                  <p:stCondLst>
                                    <p:cond delay="2000"/>
                                  </p:stCondLst>
                                  <p:childTnLst>
                                    <p:set>
                                      <p:cBhvr>
                                        <p:cTn id="65" dur="1" fill="hold">
                                          <p:stCondLst>
                                            <p:cond delay="0"/>
                                          </p:stCondLst>
                                        </p:cTn>
                                        <p:tgtEl>
                                          <p:spTgt spid="58372"/>
                                        </p:tgtEl>
                                        <p:attrNameLst>
                                          <p:attrName>style.visibility</p:attrName>
                                        </p:attrNameLst>
                                      </p:cBhvr>
                                      <p:to>
                                        <p:strVal val="visible"/>
                                      </p:to>
                                    </p:set>
                                    <p:anim calcmode="lin" valueType="num">
                                      <p:cBhvr additive="base">
                                        <p:cTn id="66" dur="2000" fill="hold"/>
                                        <p:tgtEl>
                                          <p:spTgt spid="58372"/>
                                        </p:tgtEl>
                                        <p:attrNameLst>
                                          <p:attrName>ppt_x</p:attrName>
                                        </p:attrNameLst>
                                      </p:cBhvr>
                                      <p:tavLst>
                                        <p:tav tm="0">
                                          <p:val>
                                            <p:strVal val="#ppt_x"/>
                                          </p:val>
                                        </p:tav>
                                        <p:tav tm="100000">
                                          <p:val>
                                            <p:strVal val="#ppt_x"/>
                                          </p:val>
                                        </p:tav>
                                      </p:tavLst>
                                    </p:anim>
                                    <p:anim calcmode="lin" valueType="num">
                                      <p:cBhvr additive="base">
                                        <p:cTn id="67" dur="20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1" name="Rectangle 5"/>
          <p:cNvSpPr>
            <a:spLocks noGrp="1" noChangeArrowheads="1"/>
          </p:cNvSpPr>
          <p:nvPr>
            <p:ph type="body" idx="1"/>
          </p:nvPr>
        </p:nvSpPr>
        <p:spPr>
          <a:xfrm>
            <a:off x="304800" y="1143000"/>
            <a:ext cx="8534400" cy="5334000"/>
          </a:xfrm>
        </p:spPr>
        <p:txBody>
          <a:bodyPr/>
          <a:lstStyle/>
          <a:p>
            <a:pPr>
              <a:lnSpc>
                <a:spcPct val="80000"/>
              </a:lnSpc>
            </a:pPr>
            <a:r>
              <a:rPr lang="en-US" sz="2200" dirty="0" smtClean="0"/>
              <a:t>President </a:t>
            </a:r>
          </a:p>
          <a:p>
            <a:pPr>
              <a:lnSpc>
                <a:spcPct val="80000"/>
              </a:lnSpc>
            </a:pPr>
            <a:r>
              <a:rPr lang="en-US" sz="2200" dirty="0" smtClean="0"/>
              <a:t>Immediate Past President</a:t>
            </a:r>
          </a:p>
          <a:p>
            <a:pPr>
              <a:lnSpc>
                <a:spcPct val="80000"/>
              </a:lnSpc>
            </a:pPr>
            <a:r>
              <a:rPr lang="en-US" sz="2200" dirty="0" smtClean="0"/>
              <a:t>Secretary </a:t>
            </a:r>
          </a:p>
          <a:p>
            <a:pPr>
              <a:lnSpc>
                <a:spcPct val="80000"/>
              </a:lnSpc>
            </a:pPr>
            <a:r>
              <a:rPr lang="en-US" sz="2200" dirty="0" smtClean="0"/>
              <a:t>Treasurer </a:t>
            </a:r>
          </a:p>
          <a:p>
            <a:pPr>
              <a:lnSpc>
                <a:spcPct val="80000"/>
              </a:lnSpc>
            </a:pPr>
            <a:r>
              <a:rPr lang="en-US" sz="2200" dirty="0" smtClean="0"/>
              <a:t>1st Vice President </a:t>
            </a:r>
          </a:p>
          <a:p>
            <a:pPr>
              <a:lnSpc>
                <a:spcPct val="80000"/>
              </a:lnSpc>
            </a:pPr>
            <a:r>
              <a:rPr lang="en-US" sz="2200" dirty="0" smtClean="0"/>
              <a:t>2nd Vice President </a:t>
            </a:r>
          </a:p>
          <a:p>
            <a:pPr>
              <a:lnSpc>
                <a:spcPct val="80000"/>
              </a:lnSpc>
            </a:pPr>
            <a:r>
              <a:rPr lang="en-US" sz="2200" dirty="0" smtClean="0"/>
              <a:t>3rd Vice President</a:t>
            </a:r>
          </a:p>
          <a:p>
            <a:pPr>
              <a:lnSpc>
                <a:spcPct val="80000"/>
              </a:lnSpc>
            </a:pPr>
            <a:r>
              <a:rPr lang="en-US" sz="2200" dirty="0" smtClean="0"/>
              <a:t>Lion Tamer</a:t>
            </a:r>
          </a:p>
          <a:p>
            <a:pPr>
              <a:lnSpc>
                <a:spcPct val="80000"/>
              </a:lnSpc>
            </a:pPr>
            <a:r>
              <a:rPr lang="en-US" sz="2200" dirty="0" smtClean="0"/>
              <a:t>Tail Twister</a:t>
            </a:r>
          </a:p>
          <a:p>
            <a:pPr>
              <a:lnSpc>
                <a:spcPct val="80000"/>
              </a:lnSpc>
            </a:pPr>
            <a:r>
              <a:rPr lang="en-US" sz="2200" dirty="0" smtClean="0"/>
              <a:t>2 Directors (First Year)</a:t>
            </a:r>
          </a:p>
          <a:p>
            <a:pPr>
              <a:lnSpc>
                <a:spcPct val="80000"/>
              </a:lnSpc>
            </a:pPr>
            <a:r>
              <a:rPr lang="en-US" sz="2200" dirty="0" smtClean="0"/>
              <a:t>2 Directors (Second Year)</a:t>
            </a:r>
          </a:p>
          <a:p>
            <a:pPr>
              <a:lnSpc>
                <a:spcPct val="80000"/>
              </a:lnSpc>
            </a:pPr>
            <a:r>
              <a:rPr lang="en-US" sz="2200" dirty="0" smtClean="0"/>
              <a:t>Membership Director</a:t>
            </a:r>
          </a:p>
        </p:txBody>
      </p:sp>
      <p:pic>
        <p:nvPicPr>
          <p:cNvPr id="11284" name="Picture 20" descr="MCj04241740000[1]"/>
          <p:cNvPicPr>
            <a:picLocks noChangeAspect="1" noChangeArrowheads="1"/>
          </p:cNvPicPr>
          <p:nvPr/>
        </p:nvPicPr>
        <p:blipFill>
          <a:blip r:embed="rId3" cstate="print"/>
          <a:srcRect/>
          <a:stretch>
            <a:fillRect/>
          </a:stretch>
        </p:blipFill>
        <p:spPr bwMode="auto">
          <a:xfrm>
            <a:off x="5715000" y="1143000"/>
            <a:ext cx="879475" cy="1819275"/>
          </a:xfrm>
          <a:prstGeom prst="rect">
            <a:avLst/>
          </a:prstGeom>
          <a:noFill/>
          <a:ln w="9525">
            <a:noFill/>
            <a:miter lim="800000"/>
            <a:headEnd/>
            <a:tailEnd/>
          </a:ln>
        </p:spPr>
      </p:pic>
      <p:pic>
        <p:nvPicPr>
          <p:cNvPr id="11281" name="Picture 17" descr="MCj02954690000[1]"/>
          <p:cNvPicPr>
            <a:picLocks noChangeAspect="1" noChangeArrowheads="1"/>
          </p:cNvPicPr>
          <p:nvPr/>
        </p:nvPicPr>
        <p:blipFill>
          <a:blip r:embed="rId4" cstate="print"/>
          <a:srcRect/>
          <a:stretch>
            <a:fillRect/>
          </a:stretch>
        </p:blipFill>
        <p:spPr bwMode="auto">
          <a:xfrm>
            <a:off x="6629400" y="1481138"/>
            <a:ext cx="1811338" cy="1947862"/>
          </a:xfrm>
          <a:prstGeom prst="rect">
            <a:avLst/>
          </a:prstGeom>
          <a:noFill/>
          <a:ln w="9525">
            <a:noFill/>
            <a:miter lim="800000"/>
            <a:headEnd/>
            <a:tailEnd/>
          </a:ln>
        </p:spPr>
      </p:pic>
      <p:sp>
        <p:nvSpPr>
          <p:cNvPr id="11269" name="Rectangle 4"/>
          <p:cNvSpPr>
            <a:spLocks noGrp="1" noChangeArrowheads="1"/>
          </p:cNvSpPr>
          <p:nvPr>
            <p:ph type="title"/>
          </p:nvPr>
        </p:nvSpPr>
        <p:spPr/>
        <p:txBody>
          <a:bodyPr/>
          <a:lstStyle/>
          <a:p>
            <a:r>
              <a:rPr lang="en-US" b="1" dirty="0" smtClean="0"/>
              <a:t>Club Officers and Directors</a:t>
            </a:r>
            <a:endParaRPr lang="en-US" dirty="0" smtClean="0"/>
          </a:p>
        </p:txBody>
      </p:sp>
      <p:sp>
        <p:nvSpPr>
          <p:cNvPr id="11270" name="Date Placeholder 5"/>
          <p:cNvSpPr>
            <a:spLocks noGrp="1"/>
          </p:cNvSpPr>
          <p:nvPr>
            <p:ph type="dt" sz="quarter" idx="10"/>
          </p:nvPr>
        </p:nvSpPr>
        <p:spPr>
          <a:noFill/>
        </p:spPr>
        <p:txBody>
          <a:bodyPr/>
          <a:lstStyle/>
          <a:p>
            <a:r>
              <a:rPr lang="en-US" dirty="0" smtClean="0"/>
              <a:t>Updated July, 2014</a:t>
            </a:r>
          </a:p>
        </p:txBody>
      </p:sp>
      <p:sp>
        <p:nvSpPr>
          <p:cNvPr id="11271" name="Slide Number Placeholder 6"/>
          <p:cNvSpPr>
            <a:spLocks noGrp="1"/>
          </p:cNvSpPr>
          <p:nvPr>
            <p:ph type="sldNum" sz="quarter" idx="12"/>
          </p:nvPr>
        </p:nvSpPr>
        <p:spPr>
          <a:noFill/>
        </p:spPr>
        <p:txBody>
          <a:bodyPr/>
          <a:lstStyle/>
          <a:p>
            <a:fld id="{A84C950F-F38D-4E0A-B77D-4D4B603857A7}" type="slidenum">
              <a:rPr lang="en-US" smtClean="0"/>
              <a:pPr/>
              <a:t>3</a:t>
            </a:fld>
            <a:endParaRPr lang="en-US" dirty="0" smtClean="0"/>
          </a:p>
        </p:txBody>
      </p:sp>
      <p:pic>
        <p:nvPicPr>
          <p:cNvPr id="11272" name="Picture 8" descr="j0318618"/>
          <p:cNvPicPr>
            <a:picLocks noChangeAspect="1" noChangeArrowheads="1"/>
          </p:cNvPicPr>
          <p:nvPr/>
        </p:nvPicPr>
        <p:blipFill>
          <a:blip r:embed="rId5" cstate="print"/>
          <a:srcRect/>
          <a:stretch>
            <a:fillRect/>
          </a:stretch>
        </p:blipFill>
        <p:spPr bwMode="auto">
          <a:xfrm flipH="1">
            <a:off x="3581400" y="2133600"/>
            <a:ext cx="1597025" cy="1892300"/>
          </a:xfrm>
          <a:prstGeom prst="rect">
            <a:avLst/>
          </a:prstGeom>
          <a:noFill/>
          <a:ln w="9525">
            <a:noFill/>
            <a:miter lim="800000"/>
            <a:headEnd/>
            <a:tailEnd/>
          </a:ln>
        </p:spPr>
      </p:pic>
      <p:pic>
        <p:nvPicPr>
          <p:cNvPr id="11278" name="Picture 14" descr="MCj02808470000[1]"/>
          <p:cNvPicPr>
            <a:picLocks noChangeAspect="1" noChangeArrowheads="1"/>
          </p:cNvPicPr>
          <p:nvPr/>
        </p:nvPicPr>
        <p:blipFill>
          <a:blip r:embed="rId6" cstate="print"/>
          <a:srcRect/>
          <a:stretch>
            <a:fillRect/>
          </a:stretch>
        </p:blipFill>
        <p:spPr bwMode="auto">
          <a:xfrm>
            <a:off x="7848600" y="2590800"/>
            <a:ext cx="893763" cy="2513013"/>
          </a:xfrm>
          <a:prstGeom prst="rect">
            <a:avLst/>
          </a:prstGeom>
          <a:noFill/>
          <a:ln w="9525">
            <a:noFill/>
            <a:miter lim="800000"/>
            <a:headEnd/>
            <a:tailEnd/>
          </a:ln>
        </p:spPr>
      </p:pic>
      <p:pic>
        <p:nvPicPr>
          <p:cNvPr id="11279" name="Picture 15" descr="MCj02808570000[1]"/>
          <p:cNvPicPr>
            <a:picLocks noChangeAspect="1" noChangeArrowheads="1"/>
          </p:cNvPicPr>
          <p:nvPr/>
        </p:nvPicPr>
        <p:blipFill>
          <a:blip r:embed="rId7" cstate="print"/>
          <a:srcRect/>
          <a:stretch>
            <a:fillRect/>
          </a:stretch>
        </p:blipFill>
        <p:spPr bwMode="auto">
          <a:xfrm>
            <a:off x="7010400" y="3581400"/>
            <a:ext cx="1041400" cy="2749550"/>
          </a:xfrm>
          <a:prstGeom prst="rect">
            <a:avLst/>
          </a:prstGeom>
          <a:noFill/>
          <a:ln w="9525">
            <a:noFill/>
            <a:miter lim="800000"/>
            <a:headEnd/>
            <a:tailEnd/>
          </a:ln>
        </p:spPr>
      </p:pic>
      <p:pic>
        <p:nvPicPr>
          <p:cNvPr id="11283" name="Picture 19" descr="MCj03012080000[1]"/>
          <p:cNvPicPr>
            <a:picLocks noChangeAspect="1" noChangeArrowheads="1"/>
          </p:cNvPicPr>
          <p:nvPr/>
        </p:nvPicPr>
        <p:blipFill>
          <a:blip r:embed="rId8" cstate="print"/>
          <a:srcRect/>
          <a:stretch>
            <a:fillRect/>
          </a:stretch>
        </p:blipFill>
        <p:spPr bwMode="auto">
          <a:xfrm>
            <a:off x="5410200" y="2743200"/>
            <a:ext cx="1752600" cy="1831975"/>
          </a:xfrm>
          <a:prstGeom prst="rect">
            <a:avLst/>
          </a:prstGeom>
          <a:noFill/>
          <a:ln w="9525">
            <a:noFill/>
            <a:miter lim="800000"/>
            <a:headEnd/>
            <a:tailEnd/>
          </a:ln>
        </p:spPr>
      </p:pic>
      <p:pic>
        <p:nvPicPr>
          <p:cNvPr id="11285" name="Picture 21" descr="MCj02939920000[1]"/>
          <p:cNvPicPr>
            <a:picLocks noChangeAspect="1" noChangeArrowheads="1"/>
          </p:cNvPicPr>
          <p:nvPr/>
        </p:nvPicPr>
        <p:blipFill>
          <a:blip r:embed="rId9" cstate="print"/>
          <a:srcRect/>
          <a:stretch>
            <a:fillRect/>
          </a:stretch>
        </p:blipFill>
        <p:spPr bwMode="auto">
          <a:xfrm>
            <a:off x="5791200" y="4648200"/>
            <a:ext cx="881063" cy="1819275"/>
          </a:xfrm>
          <a:prstGeom prst="rect">
            <a:avLst/>
          </a:prstGeom>
          <a:noFill/>
          <a:ln w="9525">
            <a:noFill/>
            <a:miter lim="800000"/>
            <a:headEnd/>
            <a:tailEnd/>
          </a:ln>
        </p:spPr>
      </p:pic>
      <p:pic>
        <p:nvPicPr>
          <p:cNvPr id="11286" name="Picture 22" descr="MCj00979810000[1]"/>
          <p:cNvPicPr>
            <a:picLocks noChangeAspect="1" noChangeArrowheads="1"/>
          </p:cNvPicPr>
          <p:nvPr/>
        </p:nvPicPr>
        <p:blipFill>
          <a:blip r:embed="rId10" cstate="print"/>
          <a:srcRect/>
          <a:stretch>
            <a:fillRect/>
          </a:stretch>
        </p:blipFill>
        <p:spPr bwMode="auto">
          <a:xfrm>
            <a:off x="3276600" y="3733800"/>
            <a:ext cx="1816100" cy="547688"/>
          </a:xfrm>
          <a:prstGeom prst="rect">
            <a:avLst/>
          </a:prstGeom>
          <a:noFill/>
          <a:ln w="9525">
            <a:noFill/>
            <a:miter lim="800000"/>
            <a:headEnd/>
            <a:tailEnd/>
          </a:ln>
        </p:spPr>
      </p:pic>
      <p:pic>
        <p:nvPicPr>
          <p:cNvPr id="11288" name="Picture 24" descr="anlion24"/>
          <p:cNvPicPr>
            <a:picLocks noChangeAspect="1" noChangeArrowheads="1" noCrop="1"/>
          </p:cNvPicPr>
          <p:nvPr/>
        </p:nvPicPr>
        <p:blipFill>
          <a:blip r:embed="rId11" cstate="print">
            <a:clrChange>
              <a:clrFrom>
                <a:srgbClr val="FFFFFF"/>
              </a:clrFrom>
              <a:clrTo>
                <a:srgbClr val="FFFFFF">
                  <a:alpha val="0"/>
                </a:srgbClr>
              </a:clrTo>
            </a:clrChange>
          </a:blip>
          <a:srcRect/>
          <a:stretch>
            <a:fillRect/>
          </a:stretch>
        </p:blipFill>
        <p:spPr bwMode="auto">
          <a:xfrm>
            <a:off x="4724400" y="4495800"/>
            <a:ext cx="1066800" cy="1066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p:cTn id="7" dur="1000" fill="hold"/>
                                        <p:tgtEl>
                                          <p:spTgt spid="3994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941">
                                            <p:txEl>
                                              <p:pRg st="0" end="0"/>
                                            </p:txEl>
                                          </p:spTgt>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slide(fromBottom)">
                                      <p:cBhvr>
                                        <p:cTn id="11" dur="1000"/>
                                        <p:tgtEl>
                                          <p:spTgt spid="11272"/>
                                        </p:tgtEl>
                                      </p:cBhvr>
                                    </p:animEffect>
                                  </p:childTnLst>
                                </p:cTn>
                              </p:par>
                              <p:par>
                                <p:cTn id="12" presetID="12" presetClass="entr" presetSubtype="4" fill="hold" nodeType="withEffect">
                                  <p:stCondLst>
                                    <p:cond delay="0"/>
                                  </p:stCondLst>
                                  <p:childTnLst>
                                    <p:set>
                                      <p:cBhvr>
                                        <p:cTn id="13" dur="1" fill="hold">
                                          <p:stCondLst>
                                            <p:cond delay="0"/>
                                          </p:stCondLst>
                                        </p:cTn>
                                        <p:tgtEl>
                                          <p:spTgt spid="11286"/>
                                        </p:tgtEl>
                                        <p:attrNameLst>
                                          <p:attrName>style.visibility</p:attrName>
                                        </p:attrNameLst>
                                      </p:cBhvr>
                                      <p:to>
                                        <p:strVal val="visible"/>
                                      </p:to>
                                    </p:set>
                                    <p:animEffect transition="in" filter="slide(fromBottom)">
                                      <p:cBhvr>
                                        <p:cTn id="14" dur="1000"/>
                                        <p:tgtEl>
                                          <p:spTgt spid="11286"/>
                                        </p:tgtEl>
                                      </p:cBhvr>
                                    </p:animEffect>
                                  </p:childTnLst>
                                </p:cTn>
                              </p:par>
                            </p:childTnLst>
                          </p:cTn>
                        </p:par>
                        <p:par>
                          <p:cTn id="15" fill="hold" nodeType="afterGroup">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9941">
                                            <p:txEl>
                                              <p:pRg st="1" end="1"/>
                                            </p:txEl>
                                          </p:spTgt>
                                        </p:tgtEl>
                                        <p:attrNameLst>
                                          <p:attrName>style.visibility</p:attrName>
                                        </p:attrNameLst>
                                      </p:cBhvr>
                                      <p:to>
                                        <p:strVal val="visible"/>
                                      </p:to>
                                    </p:set>
                                    <p:anim calcmode="lin" valueType="num">
                                      <p:cBhvr>
                                        <p:cTn id="18" dur="500" fill="hold"/>
                                        <p:tgtEl>
                                          <p:spTgt spid="3994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9941">
                                            <p:txEl>
                                              <p:pRg st="1" end="1"/>
                                            </p:txEl>
                                          </p:spTgt>
                                        </p:tgtEl>
                                        <p:attrNameLst>
                                          <p:attrName>ppt_h</p:attrName>
                                        </p:attrNameLst>
                                      </p:cBhvr>
                                      <p:tavLst>
                                        <p:tav tm="0">
                                          <p:val>
                                            <p:fltVal val="0"/>
                                          </p:val>
                                        </p:tav>
                                        <p:tav tm="100000">
                                          <p:val>
                                            <p:strVal val="#ppt_h"/>
                                          </p:val>
                                        </p:tav>
                                      </p:tavLst>
                                    </p:anim>
                                  </p:childTnLst>
                                </p:cTn>
                              </p:par>
                              <p:par>
                                <p:cTn id="20" presetID="12" presetClass="entr" presetSubtype="4" fill="hold" nodeType="withEffect">
                                  <p:stCondLst>
                                    <p:cond delay="0"/>
                                  </p:stCondLst>
                                  <p:childTnLst>
                                    <p:set>
                                      <p:cBhvr>
                                        <p:cTn id="21" dur="1" fill="hold">
                                          <p:stCondLst>
                                            <p:cond delay="0"/>
                                          </p:stCondLst>
                                        </p:cTn>
                                        <p:tgtEl>
                                          <p:spTgt spid="11284"/>
                                        </p:tgtEl>
                                        <p:attrNameLst>
                                          <p:attrName>style.visibility</p:attrName>
                                        </p:attrNameLst>
                                      </p:cBhvr>
                                      <p:to>
                                        <p:strVal val="visible"/>
                                      </p:to>
                                    </p:set>
                                    <p:animEffect transition="in" filter="slide(fromBottom)">
                                      <p:cBhvr>
                                        <p:cTn id="22" dur="1000"/>
                                        <p:tgtEl>
                                          <p:spTgt spid="11284"/>
                                        </p:tgtEl>
                                      </p:cBhvr>
                                    </p:animEffect>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9941">
                                            <p:txEl>
                                              <p:pRg st="2" end="2"/>
                                            </p:txEl>
                                          </p:spTgt>
                                        </p:tgtEl>
                                        <p:attrNameLst>
                                          <p:attrName>style.visibility</p:attrName>
                                        </p:attrNameLst>
                                      </p:cBhvr>
                                      <p:to>
                                        <p:strVal val="visible"/>
                                      </p:to>
                                    </p:set>
                                    <p:anim calcmode="lin" valueType="num">
                                      <p:cBhvr>
                                        <p:cTn id="26" dur="500" fill="hold"/>
                                        <p:tgtEl>
                                          <p:spTgt spid="3994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9941">
                                            <p:txEl>
                                              <p:pRg st="2" end="2"/>
                                            </p:txEl>
                                          </p:spTgt>
                                        </p:tgtEl>
                                        <p:attrNameLst>
                                          <p:attrName>ppt_h</p:attrName>
                                        </p:attrNameLst>
                                      </p:cBhvr>
                                      <p:tavLst>
                                        <p:tav tm="0">
                                          <p:val>
                                            <p:fltVal val="0"/>
                                          </p:val>
                                        </p:tav>
                                        <p:tav tm="100000">
                                          <p:val>
                                            <p:strVal val="#ppt_h"/>
                                          </p:val>
                                        </p:tav>
                                      </p:tavLst>
                                    </p:anim>
                                  </p:childTnLst>
                                </p:cTn>
                              </p:par>
                              <p:par>
                                <p:cTn id="28" presetID="12" presetClass="entr" presetSubtype="4" fill="hold" nodeType="withEffect">
                                  <p:stCondLst>
                                    <p:cond delay="0"/>
                                  </p:stCondLst>
                                  <p:childTnLst>
                                    <p:set>
                                      <p:cBhvr>
                                        <p:cTn id="29" dur="1" fill="hold">
                                          <p:stCondLst>
                                            <p:cond delay="0"/>
                                          </p:stCondLst>
                                        </p:cTn>
                                        <p:tgtEl>
                                          <p:spTgt spid="11288"/>
                                        </p:tgtEl>
                                        <p:attrNameLst>
                                          <p:attrName>style.visibility</p:attrName>
                                        </p:attrNameLst>
                                      </p:cBhvr>
                                      <p:to>
                                        <p:strVal val="visible"/>
                                      </p:to>
                                    </p:set>
                                    <p:animEffect transition="in" filter="slide(fromBottom)">
                                      <p:cBhvr>
                                        <p:cTn id="30" dur="1000"/>
                                        <p:tgtEl>
                                          <p:spTgt spid="11288"/>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39941">
                                            <p:txEl>
                                              <p:pRg st="3" end="3"/>
                                            </p:txEl>
                                          </p:spTgt>
                                        </p:tgtEl>
                                        <p:attrNameLst>
                                          <p:attrName>style.visibility</p:attrName>
                                        </p:attrNameLst>
                                      </p:cBhvr>
                                      <p:to>
                                        <p:strVal val="visible"/>
                                      </p:to>
                                    </p:set>
                                    <p:anim calcmode="lin" valueType="num">
                                      <p:cBhvr>
                                        <p:cTn id="34" dur="500" fill="hold"/>
                                        <p:tgtEl>
                                          <p:spTgt spid="3994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9941">
                                            <p:txEl>
                                              <p:pRg st="3" end="3"/>
                                            </p:txEl>
                                          </p:spTgt>
                                        </p:tgtEl>
                                        <p:attrNameLst>
                                          <p:attrName>ppt_h</p:attrName>
                                        </p:attrNameLst>
                                      </p:cBhvr>
                                      <p:tavLst>
                                        <p:tav tm="0">
                                          <p:val>
                                            <p:fltVal val="0"/>
                                          </p:val>
                                        </p:tav>
                                        <p:tav tm="100000">
                                          <p:val>
                                            <p:strVal val="#ppt_h"/>
                                          </p:val>
                                        </p:tav>
                                      </p:tavLst>
                                    </p:anim>
                                  </p:childTnLst>
                                </p:cTn>
                              </p:par>
                              <p:par>
                                <p:cTn id="36" presetID="12" presetClass="entr" presetSubtype="4" fill="hold" nodeType="withEffect">
                                  <p:stCondLst>
                                    <p:cond delay="0"/>
                                  </p:stCondLst>
                                  <p:childTnLst>
                                    <p:set>
                                      <p:cBhvr>
                                        <p:cTn id="37" dur="1" fill="hold">
                                          <p:stCondLst>
                                            <p:cond delay="0"/>
                                          </p:stCondLst>
                                        </p:cTn>
                                        <p:tgtEl>
                                          <p:spTgt spid="11281"/>
                                        </p:tgtEl>
                                        <p:attrNameLst>
                                          <p:attrName>style.visibility</p:attrName>
                                        </p:attrNameLst>
                                      </p:cBhvr>
                                      <p:to>
                                        <p:strVal val="visible"/>
                                      </p:to>
                                    </p:set>
                                    <p:animEffect transition="in" filter="slide(fromBottom)">
                                      <p:cBhvr>
                                        <p:cTn id="38" dur="1000"/>
                                        <p:tgtEl>
                                          <p:spTgt spid="11281"/>
                                        </p:tgtEl>
                                      </p:cBhvr>
                                    </p:animEffect>
                                  </p:childTnLst>
                                </p:cTn>
                              </p:par>
                            </p:childTnLst>
                          </p:cTn>
                        </p:par>
                        <p:par>
                          <p:cTn id="39" fill="hold" nodeType="afterGroup">
                            <p:stCondLst>
                              <p:cond delay="4000"/>
                            </p:stCondLst>
                            <p:childTnLst>
                              <p:par>
                                <p:cTn id="40" presetID="23" presetClass="entr" presetSubtype="16" fill="hold" grpId="0" nodeType="afterEffect">
                                  <p:stCondLst>
                                    <p:cond delay="0"/>
                                  </p:stCondLst>
                                  <p:childTnLst>
                                    <p:set>
                                      <p:cBhvr>
                                        <p:cTn id="41" dur="1" fill="hold">
                                          <p:stCondLst>
                                            <p:cond delay="0"/>
                                          </p:stCondLst>
                                        </p:cTn>
                                        <p:tgtEl>
                                          <p:spTgt spid="39941">
                                            <p:txEl>
                                              <p:pRg st="4" end="4"/>
                                            </p:txEl>
                                          </p:spTgt>
                                        </p:tgtEl>
                                        <p:attrNameLst>
                                          <p:attrName>style.visibility</p:attrName>
                                        </p:attrNameLst>
                                      </p:cBhvr>
                                      <p:to>
                                        <p:strVal val="visible"/>
                                      </p:to>
                                    </p:set>
                                    <p:anim calcmode="lin" valueType="num">
                                      <p:cBhvr>
                                        <p:cTn id="42" dur="500" fill="hold"/>
                                        <p:tgtEl>
                                          <p:spTgt spid="3994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9941">
                                            <p:txEl>
                                              <p:pRg st="4" end="4"/>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9941">
                                            <p:txEl>
                                              <p:pRg st="5" end="5"/>
                                            </p:txEl>
                                          </p:spTgt>
                                        </p:tgtEl>
                                        <p:attrNameLst>
                                          <p:attrName>style.visibility</p:attrName>
                                        </p:attrNameLst>
                                      </p:cBhvr>
                                      <p:to>
                                        <p:strVal val="visible"/>
                                      </p:to>
                                    </p:set>
                                    <p:anim calcmode="lin" valueType="num">
                                      <p:cBhvr>
                                        <p:cTn id="47" dur="500" fill="hold"/>
                                        <p:tgtEl>
                                          <p:spTgt spid="3994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9941">
                                            <p:txEl>
                                              <p:pRg st="5" end="5"/>
                                            </p:txEl>
                                          </p:spTgt>
                                        </p:tgtEl>
                                        <p:attrNameLst>
                                          <p:attrName>ppt_h</p:attrName>
                                        </p:attrNameLst>
                                      </p:cBhvr>
                                      <p:tavLst>
                                        <p:tav tm="0">
                                          <p:val>
                                            <p:fltVal val="0"/>
                                          </p:val>
                                        </p:tav>
                                        <p:tav tm="100000">
                                          <p:val>
                                            <p:strVal val="#ppt_h"/>
                                          </p:val>
                                        </p:tav>
                                      </p:tavLst>
                                    </p:anim>
                                  </p:childTnLst>
                                </p:cTn>
                              </p:par>
                              <p:par>
                                <p:cTn id="49" presetID="12" presetClass="entr" presetSubtype="4" fill="hold" nodeType="withEffect">
                                  <p:stCondLst>
                                    <p:cond delay="0"/>
                                  </p:stCondLst>
                                  <p:childTnLst>
                                    <p:set>
                                      <p:cBhvr>
                                        <p:cTn id="50" dur="1" fill="hold">
                                          <p:stCondLst>
                                            <p:cond delay="0"/>
                                          </p:stCondLst>
                                        </p:cTn>
                                        <p:tgtEl>
                                          <p:spTgt spid="11278"/>
                                        </p:tgtEl>
                                        <p:attrNameLst>
                                          <p:attrName>style.visibility</p:attrName>
                                        </p:attrNameLst>
                                      </p:cBhvr>
                                      <p:to>
                                        <p:strVal val="visible"/>
                                      </p:to>
                                    </p:set>
                                    <p:animEffect transition="in" filter="slide(fromBottom)">
                                      <p:cBhvr>
                                        <p:cTn id="51" dur="1000"/>
                                        <p:tgtEl>
                                          <p:spTgt spid="11278"/>
                                        </p:tgtEl>
                                      </p:cBhvr>
                                    </p:animEffect>
                                  </p:childTnLst>
                                </p:cTn>
                              </p:par>
                            </p:childTnLst>
                          </p:cTn>
                        </p:par>
                        <p:par>
                          <p:cTn id="52" fill="hold" nodeType="afterGroup">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39941">
                                            <p:txEl>
                                              <p:pRg st="6" end="6"/>
                                            </p:txEl>
                                          </p:spTgt>
                                        </p:tgtEl>
                                        <p:attrNameLst>
                                          <p:attrName>style.visibility</p:attrName>
                                        </p:attrNameLst>
                                      </p:cBhvr>
                                      <p:to>
                                        <p:strVal val="visible"/>
                                      </p:to>
                                    </p:set>
                                    <p:anim calcmode="lin" valueType="num">
                                      <p:cBhvr>
                                        <p:cTn id="55" dur="500" fill="hold"/>
                                        <p:tgtEl>
                                          <p:spTgt spid="39941">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9941">
                                            <p:txEl>
                                              <p:pRg st="6" end="6"/>
                                            </p:txEl>
                                          </p:spTgt>
                                        </p:tgtEl>
                                        <p:attrNameLst>
                                          <p:attrName>ppt_h</p:attrName>
                                        </p:attrNameLst>
                                      </p:cBhvr>
                                      <p:tavLst>
                                        <p:tav tm="0">
                                          <p:val>
                                            <p:fltVal val="0"/>
                                          </p:val>
                                        </p:tav>
                                        <p:tav tm="100000">
                                          <p:val>
                                            <p:strVal val="#ppt_h"/>
                                          </p:val>
                                        </p:tav>
                                      </p:tavLst>
                                    </p:anim>
                                  </p:childTnLst>
                                </p:cTn>
                              </p:par>
                              <p:par>
                                <p:cTn id="57" presetID="12" presetClass="entr" presetSubtype="4" fill="hold" nodeType="withEffect">
                                  <p:stCondLst>
                                    <p:cond delay="0"/>
                                  </p:stCondLst>
                                  <p:childTnLst>
                                    <p:set>
                                      <p:cBhvr>
                                        <p:cTn id="58" dur="1" fill="hold">
                                          <p:stCondLst>
                                            <p:cond delay="0"/>
                                          </p:stCondLst>
                                        </p:cTn>
                                        <p:tgtEl>
                                          <p:spTgt spid="11283"/>
                                        </p:tgtEl>
                                        <p:attrNameLst>
                                          <p:attrName>style.visibility</p:attrName>
                                        </p:attrNameLst>
                                      </p:cBhvr>
                                      <p:to>
                                        <p:strVal val="visible"/>
                                      </p:to>
                                    </p:set>
                                    <p:animEffect transition="in" filter="slide(fromBottom)">
                                      <p:cBhvr>
                                        <p:cTn id="59" dur="1000"/>
                                        <p:tgtEl>
                                          <p:spTgt spid="11283"/>
                                        </p:tgtEl>
                                      </p:cBhvr>
                                    </p:animEffect>
                                  </p:childTnLst>
                                </p:cTn>
                              </p:par>
                            </p:childTnLst>
                          </p:cTn>
                        </p:par>
                        <p:par>
                          <p:cTn id="60" fill="hold" nodeType="afterGroup">
                            <p:stCondLst>
                              <p:cond delay="6500"/>
                            </p:stCondLst>
                            <p:childTnLst>
                              <p:par>
                                <p:cTn id="61" presetID="23" presetClass="entr" presetSubtype="16" fill="hold" grpId="0" nodeType="afterEffect">
                                  <p:stCondLst>
                                    <p:cond delay="0"/>
                                  </p:stCondLst>
                                  <p:childTnLst>
                                    <p:set>
                                      <p:cBhvr>
                                        <p:cTn id="62" dur="1" fill="hold">
                                          <p:stCondLst>
                                            <p:cond delay="0"/>
                                          </p:stCondLst>
                                        </p:cTn>
                                        <p:tgtEl>
                                          <p:spTgt spid="39941">
                                            <p:txEl>
                                              <p:pRg st="7" end="7"/>
                                            </p:txEl>
                                          </p:spTgt>
                                        </p:tgtEl>
                                        <p:attrNameLst>
                                          <p:attrName>style.visibility</p:attrName>
                                        </p:attrNameLst>
                                      </p:cBhvr>
                                      <p:to>
                                        <p:strVal val="visible"/>
                                      </p:to>
                                    </p:set>
                                    <p:anim calcmode="lin" valueType="num">
                                      <p:cBhvr>
                                        <p:cTn id="63" dur="500" fill="hold"/>
                                        <p:tgtEl>
                                          <p:spTgt spid="39941">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9941">
                                            <p:txEl>
                                              <p:pRg st="7" end="7"/>
                                            </p:txEl>
                                          </p:spTgt>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000"/>
                            </p:stCondLst>
                            <p:childTnLst>
                              <p:par>
                                <p:cTn id="66" presetID="23" presetClass="entr" presetSubtype="16" fill="hold" grpId="0" nodeType="afterEffect">
                                  <p:stCondLst>
                                    <p:cond delay="0"/>
                                  </p:stCondLst>
                                  <p:childTnLst>
                                    <p:set>
                                      <p:cBhvr>
                                        <p:cTn id="67" dur="1" fill="hold">
                                          <p:stCondLst>
                                            <p:cond delay="0"/>
                                          </p:stCondLst>
                                        </p:cTn>
                                        <p:tgtEl>
                                          <p:spTgt spid="39941">
                                            <p:txEl>
                                              <p:pRg st="8" end="8"/>
                                            </p:txEl>
                                          </p:spTgt>
                                        </p:tgtEl>
                                        <p:attrNameLst>
                                          <p:attrName>style.visibility</p:attrName>
                                        </p:attrNameLst>
                                      </p:cBhvr>
                                      <p:to>
                                        <p:strVal val="visible"/>
                                      </p:to>
                                    </p:set>
                                    <p:anim calcmode="lin" valueType="num">
                                      <p:cBhvr>
                                        <p:cTn id="68" dur="500" fill="hold"/>
                                        <p:tgtEl>
                                          <p:spTgt spid="39941">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9941">
                                            <p:txEl>
                                              <p:pRg st="8" end="8"/>
                                            </p:txEl>
                                          </p:spTgt>
                                        </p:tgtEl>
                                        <p:attrNameLst>
                                          <p:attrName>ppt_h</p:attrName>
                                        </p:attrNameLst>
                                      </p:cBhvr>
                                      <p:tavLst>
                                        <p:tav tm="0">
                                          <p:val>
                                            <p:fltVal val="0"/>
                                          </p:val>
                                        </p:tav>
                                        <p:tav tm="100000">
                                          <p:val>
                                            <p:strVal val="#ppt_h"/>
                                          </p:val>
                                        </p:tav>
                                      </p:tavLst>
                                    </p:anim>
                                  </p:childTnLst>
                                </p:cTn>
                              </p:par>
                              <p:par>
                                <p:cTn id="70" presetID="12" presetClass="entr" presetSubtype="4" fill="hold" nodeType="withEffect">
                                  <p:stCondLst>
                                    <p:cond delay="0"/>
                                  </p:stCondLst>
                                  <p:childTnLst>
                                    <p:set>
                                      <p:cBhvr>
                                        <p:cTn id="71" dur="1" fill="hold">
                                          <p:stCondLst>
                                            <p:cond delay="0"/>
                                          </p:stCondLst>
                                        </p:cTn>
                                        <p:tgtEl>
                                          <p:spTgt spid="11279"/>
                                        </p:tgtEl>
                                        <p:attrNameLst>
                                          <p:attrName>style.visibility</p:attrName>
                                        </p:attrNameLst>
                                      </p:cBhvr>
                                      <p:to>
                                        <p:strVal val="visible"/>
                                      </p:to>
                                    </p:set>
                                    <p:animEffect transition="in" filter="slide(fromBottom)">
                                      <p:cBhvr>
                                        <p:cTn id="72" dur="1000"/>
                                        <p:tgtEl>
                                          <p:spTgt spid="11279"/>
                                        </p:tgtEl>
                                      </p:cBhvr>
                                    </p:animEffect>
                                  </p:childTnLst>
                                </p:cTn>
                              </p:par>
                            </p:childTnLst>
                          </p:cTn>
                        </p:par>
                        <p:par>
                          <p:cTn id="73" fill="hold" nodeType="afterGroup">
                            <p:stCondLst>
                              <p:cond delay="8000"/>
                            </p:stCondLst>
                            <p:childTnLst>
                              <p:par>
                                <p:cTn id="74" presetID="23" presetClass="entr" presetSubtype="16" fill="hold" grpId="0" nodeType="afterEffect">
                                  <p:stCondLst>
                                    <p:cond delay="0"/>
                                  </p:stCondLst>
                                  <p:childTnLst>
                                    <p:set>
                                      <p:cBhvr>
                                        <p:cTn id="75" dur="1" fill="hold">
                                          <p:stCondLst>
                                            <p:cond delay="0"/>
                                          </p:stCondLst>
                                        </p:cTn>
                                        <p:tgtEl>
                                          <p:spTgt spid="39941">
                                            <p:txEl>
                                              <p:pRg st="9" end="9"/>
                                            </p:txEl>
                                          </p:spTgt>
                                        </p:tgtEl>
                                        <p:attrNameLst>
                                          <p:attrName>style.visibility</p:attrName>
                                        </p:attrNameLst>
                                      </p:cBhvr>
                                      <p:to>
                                        <p:strVal val="visible"/>
                                      </p:to>
                                    </p:set>
                                    <p:anim calcmode="lin" valueType="num">
                                      <p:cBhvr>
                                        <p:cTn id="76" dur="500" fill="hold"/>
                                        <p:tgtEl>
                                          <p:spTgt spid="39941">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9941">
                                            <p:txEl>
                                              <p:pRg st="9" end="9"/>
                                            </p:txEl>
                                          </p:spTgt>
                                        </p:tgtEl>
                                        <p:attrNameLst>
                                          <p:attrName>ppt_h</p:attrName>
                                        </p:attrNameLst>
                                      </p:cBhvr>
                                      <p:tavLst>
                                        <p:tav tm="0">
                                          <p:val>
                                            <p:fltVal val="0"/>
                                          </p:val>
                                        </p:tav>
                                        <p:tav tm="100000">
                                          <p:val>
                                            <p:strVal val="#ppt_h"/>
                                          </p:val>
                                        </p:tav>
                                      </p:tavLst>
                                    </p:anim>
                                  </p:childTnLst>
                                </p:cTn>
                              </p:par>
                            </p:childTnLst>
                          </p:cTn>
                        </p:par>
                        <p:par>
                          <p:cTn id="78" fill="hold" nodeType="afterGroup">
                            <p:stCondLst>
                              <p:cond delay="8500"/>
                            </p:stCondLst>
                            <p:childTnLst>
                              <p:par>
                                <p:cTn id="79" presetID="23" presetClass="entr" presetSubtype="16" fill="hold" grpId="0" nodeType="afterEffect">
                                  <p:stCondLst>
                                    <p:cond delay="0"/>
                                  </p:stCondLst>
                                  <p:childTnLst>
                                    <p:set>
                                      <p:cBhvr>
                                        <p:cTn id="80" dur="1" fill="hold">
                                          <p:stCondLst>
                                            <p:cond delay="0"/>
                                          </p:stCondLst>
                                        </p:cTn>
                                        <p:tgtEl>
                                          <p:spTgt spid="39941">
                                            <p:txEl>
                                              <p:pRg st="10" end="10"/>
                                            </p:txEl>
                                          </p:spTgt>
                                        </p:tgtEl>
                                        <p:attrNameLst>
                                          <p:attrName>style.visibility</p:attrName>
                                        </p:attrNameLst>
                                      </p:cBhvr>
                                      <p:to>
                                        <p:strVal val="visible"/>
                                      </p:to>
                                    </p:set>
                                    <p:anim calcmode="lin" valueType="num">
                                      <p:cBhvr>
                                        <p:cTn id="81" dur="500" fill="hold"/>
                                        <p:tgtEl>
                                          <p:spTgt spid="39941">
                                            <p:txEl>
                                              <p:pRg st="10" end="10"/>
                                            </p:txEl>
                                          </p:spTgt>
                                        </p:tgtEl>
                                        <p:attrNameLst>
                                          <p:attrName>ppt_w</p:attrName>
                                        </p:attrNameLst>
                                      </p:cBhvr>
                                      <p:tavLst>
                                        <p:tav tm="0">
                                          <p:val>
                                            <p:fltVal val="0"/>
                                          </p:val>
                                        </p:tav>
                                        <p:tav tm="100000">
                                          <p:val>
                                            <p:strVal val="#ppt_w"/>
                                          </p:val>
                                        </p:tav>
                                      </p:tavLst>
                                    </p:anim>
                                    <p:anim calcmode="lin" valueType="num">
                                      <p:cBhvr>
                                        <p:cTn id="82" dur="500" fill="hold"/>
                                        <p:tgtEl>
                                          <p:spTgt spid="39941">
                                            <p:txEl>
                                              <p:pRg st="10" end="10"/>
                                            </p:txEl>
                                          </p:spTgt>
                                        </p:tgtEl>
                                        <p:attrNameLst>
                                          <p:attrName>ppt_h</p:attrName>
                                        </p:attrNameLst>
                                      </p:cBhvr>
                                      <p:tavLst>
                                        <p:tav tm="0">
                                          <p:val>
                                            <p:fltVal val="0"/>
                                          </p:val>
                                        </p:tav>
                                        <p:tav tm="100000">
                                          <p:val>
                                            <p:strVal val="#ppt_h"/>
                                          </p:val>
                                        </p:tav>
                                      </p:tavLst>
                                    </p:anim>
                                  </p:childTnLst>
                                </p:cTn>
                              </p:par>
                              <p:par>
                                <p:cTn id="83" presetID="12" presetClass="entr" presetSubtype="4" fill="hold" nodeType="withEffect">
                                  <p:stCondLst>
                                    <p:cond delay="0"/>
                                  </p:stCondLst>
                                  <p:childTnLst>
                                    <p:set>
                                      <p:cBhvr>
                                        <p:cTn id="84" dur="1" fill="hold">
                                          <p:stCondLst>
                                            <p:cond delay="0"/>
                                          </p:stCondLst>
                                        </p:cTn>
                                        <p:tgtEl>
                                          <p:spTgt spid="11285"/>
                                        </p:tgtEl>
                                        <p:attrNameLst>
                                          <p:attrName>style.visibility</p:attrName>
                                        </p:attrNameLst>
                                      </p:cBhvr>
                                      <p:to>
                                        <p:strVal val="visible"/>
                                      </p:to>
                                    </p:set>
                                    <p:animEffect transition="in" filter="slide(fromBottom)">
                                      <p:cBhvr>
                                        <p:cTn id="85" dur="1000"/>
                                        <p:tgtEl>
                                          <p:spTgt spid="11285"/>
                                        </p:tgtEl>
                                      </p:cBhvr>
                                    </p:animEffect>
                                  </p:childTnLst>
                                </p:cTn>
                              </p:par>
                            </p:childTnLst>
                          </p:cTn>
                        </p:par>
                        <p:par>
                          <p:cTn id="86" fill="hold" nodeType="afterGroup">
                            <p:stCondLst>
                              <p:cond delay="9500"/>
                            </p:stCondLst>
                            <p:childTnLst>
                              <p:par>
                                <p:cTn id="87" presetID="23" presetClass="entr" presetSubtype="16" fill="hold" grpId="0" nodeType="afterEffect">
                                  <p:stCondLst>
                                    <p:cond delay="0"/>
                                  </p:stCondLst>
                                  <p:childTnLst>
                                    <p:set>
                                      <p:cBhvr>
                                        <p:cTn id="88" dur="1" fill="hold">
                                          <p:stCondLst>
                                            <p:cond delay="0"/>
                                          </p:stCondLst>
                                        </p:cTn>
                                        <p:tgtEl>
                                          <p:spTgt spid="39941">
                                            <p:txEl>
                                              <p:pRg st="11" end="11"/>
                                            </p:txEl>
                                          </p:spTgt>
                                        </p:tgtEl>
                                        <p:attrNameLst>
                                          <p:attrName>style.visibility</p:attrName>
                                        </p:attrNameLst>
                                      </p:cBhvr>
                                      <p:to>
                                        <p:strVal val="visible"/>
                                      </p:to>
                                    </p:set>
                                    <p:anim calcmode="lin" valueType="num">
                                      <p:cBhvr>
                                        <p:cTn id="89" dur="500" fill="hold"/>
                                        <p:tgtEl>
                                          <p:spTgt spid="39941">
                                            <p:txEl>
                                              <p:pRg st="11" end="11"/>
                                            </p:txEl>
                                          </p:spTgt>
                                        </p:tgtEl>
                                        <p:attrNameLst>
                                          <p:attrName>ppt_w</p:attrName>
                                        </p:attrNameLst>
                                      </p:cBhvr>
                                      <p:tavLst>
                                        <p:tav tm="0">
                                          <p:val>
                                            <p:fltVal val="0"/>
                                          </p:val>
                                        </p:tav>
                                        <p:tav tm="100000">
                                          <p:val>
                                            <p:strVal val="#ppt_w"/>
                                          </p:val>
                                        </p:tav>
                                      </p:tavLst>
                                    </p:anim>
                                    <p:anim calcmode="lin" valueType="num">
                                      <p:cBhvr>
                                        <p:cTn id="90" dur="500" fill="hold"/>
                                        <p:tgtEl>
                                          <p:spTgt spid="39941">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dirty="0" smtClean="0"/>
              <a:t>Terms of Office</a:t>
            </a:r>
            <a:endParaRPr lang="en-US" dirty="0" smtClean="0"/>
          </a:p>
        </p:txBody>
      </p:sp>
      <p:sp>
        <p:nvSpPr>
          <p:cNvPr id="45059" name="Rectangle 3"/>
          <p:cNvSpPr>
            <a:spLocks noGrp="1" noChangeArrowheads="1"/>
          </p:cNvSpPr>
          <p:nvPr>
            <p:ph type="body" idx="1"/>
          </p:nvPr>
        </p:nvSpPr>
        <p:spPr/>
        <p:txBody>
          <a:bodyPr/>
          <a:lstStyle/>
          <a:p>
            <a:r>
              <a:rPr lang="en-US" dirty="0" smtClean="0"/>
              <a:t>Club Officers and Directors  serve </a:t>
            </a:r>
            <a:r>
              <a:rPr lang="en-US" dirty="0" smtClean="0"/>
              <a:t>for One Year</a:t>
            </a:r>
          </a:p>
          <a:p>
            <a:r>
              <a:rPr lang="en-US" dirty="0" smtClean="0"/>
              <a:t>Elections </a:t>
            </a:r>
            <a:r>
              <a:rPr lang="en-US" dirty="0" smtClean="0"/>
              <a:t>are held each year with nominations made in April and election held in May</a:t>
            </a:r>
          </a:p>
          <a:p>
            <a:r>
              <a:rPr lang="en-US" dirty="0" smtClean="0"/>
              <a:t>President appoints all committee chairmen</a:t>
            </a:r>
          </a:p>
        </p:txBody>
      </p:sp>
      <p:sp>
        <p:nvSpPr>
          <p:cNvPr id="12292" name="Date Placeholder 5"/>
          <p:cNvSpPr>
            <a:spLocks noGrp="1"/>
          </p:cNvSpPr>
          <p:nvPr>
            <p:ph type="dt" sz="quarter" idx="10"/>
          </p:nvPr>
        </p:nvSpPr>
        <p:spPr>
          <a:noFill/>
        </p:spPr>
        <p:txBody>
          <a:bodyPr/>
          <a:lstStyle/>
          <a:p>
            <a:r>
              <a:rPr lang="en-US" dirty="0" smtClean="0"/>
              <a:t>Updated July 5, 2012</a:t>
            </a:r>
          </a:p>
        </p:txBody>
      </p:sp>
      <p:sp>
        <p:nvSpPr>
          <p:cNvPr id="12293" name="Slide Number Placeholder 6"/>
          <p:cNvSpPr>
            <a:spLocks noGrp="1"/>
          </p:cNvSpPr>
          <p:nvPr>
            <p:ph type="sldNum" sz="quarter" idx="12"/>
          </p:nvPr>
        </p:nvSpPr>
        <p:spPr>
          <a:noFill/>
        </p:spPr>
        <p:txBody>
          <a:bodyPr/>
          <a:lstStyle/>
          <a:p>
            <a:fld id="{B279857D-5F34-4FD9-B867-FCBD6792DBE2}" type="slidenum">
              <a:rPr lang="en-US" smtClean="0"/>
              <a:pPr/>
              <a:t>4</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200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vertical)">
                                      <p:cBhvr>
                                        <p:cTn id="7" dur="2000"/>
                                        <p:tgtEl>
                                          <p:spTgt spid="45059">
                                            <p:txEl>
                                              <p:pRg st="0" end="0"/>
                                            </p:txEl>
                                          </p:spTgt>
                                        </p:tgtEl>
                                      </p:cBhvr>
                                    </p:animEffect>
                                  </p:childTnLst>
                                </p:cTn>
                              </p:par>
                            </p:childTnLst>
                          </p:cTn>
                        </p:par>
                        <p:par>
                          <p:cTn id="8" fill="hold">
                            <p:stCondLst>
                              <p:cond delay="4000"/>
                            </p:stCondLst>
                            <p:childTnLst>
                              <p:par>
                                <p:cTn id="9" presetID="3" presetClass="entr" presetSubtype="5" fill="hold" grpId="0" nodeType="afterEffect">
                                  <p:stCondLst>
                                    <p:cond delay="200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blinds(vertical)">
                                      <p:cBhvr>
                                        <p:cTn id="11" dur="2000"/>
                                        <p:tgtEl>
                                          <p:spTgt spid="45059">
                                            <p:txEl>
                                              <p:pRg st="1" end="1"/>
                                            </p:txEl>
                                          </p:spTgt>
                                        </p:tgtEl>
                                      </p:cBhvr>
                                    </p:animEffect>
                                  </p:childTnLst>
                                </p:cTn>
                              </p:par>
                            </p:childTnLst>
                          </p:cTn>
                        </p:par>
                        <p:par>
                          <p:cTn id="12" fill="hold" nodeType="afterGroup">
                            <p:stCondLst>
                              <p:cond delay="8000"/>
                            </p:stCondLst>
                            <p:childTnLst>
                              <p:par>
                                <p:cTn id="13" presetID="2" presetClass="entr" presetSubtype="4" fill="hold" grpId="0" nodeType="afterEffect">
                                  <p:stCondLst>
                                    <p:cond delay="200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2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9" name="Rectangle 5"/>
          <p:cNvSpPr>
            <a:spLocks noGrp="1" noChangeArrowheads="1"/>
          </p:cNvSpPr>
          <p:nvPr>
            <p:ph type="body" idx="1"/>
          </p:nvPr>
        </p:nvSpPr>
        <p:spPr>
          <a:xfrm>
            <a:off x="685800" y="1219200"/>
            <a:ext cx="7848600" cy="5105400"/>
          </a:xfrm>
        </p:spPr>
        <p:txBody>
          <a:bodyPr/>
          <a:lstStyle/>
          <a:p>
            <a:pPr>
              <a:lnSpc>
                <a:spcPct val="70000"/>
              </a:lnSpc>
              <a:tabLst>
                <a:tab pos="3657600" algn="ctr"/>
                <a:tab pos="4572000" algn="ctr"/>
                <a:tab pos="5486400" algn="ctr"/>
              </a:tabLst>
            </a:pPr>
            <a:r>
              <a:rPr lang="en-US" sz="2400" dirty="0" smtClean="0"/>
              <a:t>Your Annual Club </a:t>
            </a:r>
            <a:r>
              <a:rPr lang="en-US" sz="2400" dirty="0" smtClean="0"/>
              <a:t>dues, and maybe billed </a:t>
            </a:r>
            <a:r>
              <a:rPr lang="en-US" sz="2400" dirty="0" smtClean="0"/>
              <a:t>on a semiannual </a:t>
            </a:r>
            <a:r>
              <a:rPr lang="en-US" sz="2400" dirty="0" smtClean="0"/>
              <a:t>or annual basis </a:t>
            </a:r>
            <a:r>
              <a:rPr lang="en-US" sz="2400" dirty="0" smtClean="0"/>
              <a:t>. </a:t>
            </a:r>
            <a:endParaRPr lang="en-US" sz="2400" dirty="0" smtClean="0"/>
          </a:p>
          <a:p>
            <a:pPr lvl="1">
              <a:lnSpc>
                <a:spcPct val="70000"/>
              </a:lnSpc>
              <a:tabLst>
                <a:tab pos="3657600" algn="ctr"/>
                <a:tab pos="4572000" algn="ctr"/>
                <a:tab pos="5486400" algn="ctr"/>
              </a:tabLst>
            </a:pPr>
            <a:r>
              <a:rPr lang="en-US" sz="2000" dirty="0" smtClean="0"/>
              <a:t>Club dues must include </a:t>
            </a:r>
            <a:r>
              <a:rPr lang="en-US" sz="2000" dirty="0" smtClean="0"/>
              <a:t>amounts necessary to cover </a:t>
            </a:r>
            <a:r>
              <a:rPr lang="en-US" sz="2000" dirty="0" smtClean="0"/>
              <a:t>Membership </a:t>
            </a:r>
            <a:r>
              <a:rPr lang="en-US" sz="2000" dirty="0" smtClean="0"/>
              <a:t>Dues to </a:t>
            </a:r>
            <a:r>
              <a:rPr lang="en-US" sz="2000" dirty="0" smtClean="0"/>
              <a:t>International</a:t>
            </a:r>
            <a:r>
              <a:rPr lang="en-US" sz="2000" dirty="0" smtClean="0"/>
              <a:t>, Multiple District 4, and District </a:t>
            </a:r>
            <a:r>
              <a:rPr lang="en-US" sz="2000" dirty="0" smtClean="0"/>
              <a:t>4-L1.</a:t>
            </a:r>
            <a:endParaRPr lang="en-US" sz="2000" dirty="0" smtClean="0"/>
          </a:p>
          <a:p>
            <a:pPr lvl="2">
              <a:lnSpc>
                <a:spcPct val="70000"/>
              </a:lnSpc>
              <a:tabLst>
                <a:tab pos="3657600" algn="ctr"/>
                <a:tab pos="4572000" algn="ctr"/>
                <a:tab pos="5486400" algn="ctr"/>
              </a:tabLst>
            </a:pPr>
            <a:r>
              <a:rPr lang="en-US" sz="1800" b="1" dirty="0" smtClean="0">
                <a:latin typeface="Helvetica" pitchFamily="34" charset="0"/>
                <a:cs typeface="Times New Roman" pitchFamily="18" charset="0"/>
              </a:rPr>
              <a:t>Annual Dues	</a:t>
            </a:r>
            <a:r>
              <a:rPr lang="en-US" sz="1800" b="1" dirty="0" smtClean="0">
                <a:latin typeface="Helvetica" pitchFamily="34" charset="0"/>
                <a:cs typeface="Times New Roman" pitchFamily="18" charset="0"/>
              </a:rPr>
              <a:t>2015</a:t>
            </a:r>
            <a:endParaRPr lang="en-US" sz="1800" dirty="0" smtClean="0">
              <a:latin typeface="Helvetica" pitchFamily="34" charset="0"/>
              <a:cs typeface="Times New Roman" pitchFamily="18" charset="0"/>
            </a:endParaRPr>
          </a:p>
          <a:p>
            <a:pPr lvl="2">
              <a:lnSpc>
                <a:spcPct val="70000"/>
              </a:lnSpc>
              <a:tabLst>
                <a:tab pos="3657600" algn="ctr"/>
                <a:tab pos="4572000" algn="ctr"/>
                <a:tab pos="5486400" algn="ctr"/>
              </a:tabLst>
            </a:pPr>
            <a:r>
              <a:rPr lang="en-US" sz="1800" b="1" dirty="0" smtClean="0">
                <a:latin typeface="Helvetica" pitchFamily="34" charset="0"/>
                <a:cs typeface="Times New Roman" pitchFamily="18" charset="0"/>
              </a:rPr>
              <a:t>International	$43.00</a:t>
            </a:r>
            <a:endParaRPr lang="en-US" sz="1800" dirty="0" smtClean="0">
              <a:latin typeface="Helvetica" pitchFamily="34" charset="0"/>
              <a:cs typeface="Times New Roman" pitchFamily="18" charset="0"/>
            </a:endParaRPr>
          </a:p>
          <a:p>
            <a:pPr lvl="2">
              <a:lnSpc>
                <a:spcPct val="70000"/>
              </a:lnSpc>
              <a:tabLst>
                <a:tab pos="3657600" algn="ctr"/>
                <a:tab pos="4572000" algn="ctr"/>
                <a:tab pos="5486400" algn="ctr"/>
              </a:tabLst>
            </a:pPr>
            <a:r>
              <a:rPr lang="en-US" sz="1800" b="1" dirty="0" smtClean="0">
                <a:latin typeface="Helvetica" pitchFamily="34" charset="0"/>
                <a:cs typeface="Times New Roman" pitchFamily="18" charset="0"/>
              </a:rPr>
              <a:t>MD-4	$14.00</a:t>
            </a:r>
            <a:endParaRPr lang="en-US" sz="1800" dirty="0" smtClean="0">
              <a:latin typeface="Helvetica" pitchFamily="34" charset="0"/>
              <a:cs typeface="Times New Roman" pitchFamily="18" charset="0"/>
            </a:endParaRPr>
          </a:p>
          <a:p>
            <a:pPr lvl="2">
              <a:lnSpc>
                <a:spcPct val="70000"/>
              </a:lnSpc>
              <a:tabLst>
                <a:tab pos="3657600" algn="ctr"/>
                <a:tab pos="4572000" algn="ctr"/>
                <a:tab pos="5486400" algn="ctr"/>
              </a:tabLst>
            </a:pPr>
            <a:r>
              <a:rPr lang="en-US" sz="1800" b="1" u="sng" dirty="0" smtClean="0">
                <a:latin typeface="Helvetica" pitchFamily="34" charset="0"/>
                <a:cs typeface="Times New Roman" pitchFamily="18" charset="0"/>
              </a:rPr>
              <a:t>4-L1	$15.00</a:t>
            </a:r>
            <a:endParaRPr lang="en-US" sz="1800" dirty="0" smtClean="0">
              <a:latin typeface="Helvetica" pitchFamily="34" charset="0"/>
              <a:cs typeface="Times New Roman" pitchFamily="18" charset="0"/>
            </a:endParaRPr>
          </a:p>
          <a:p>
            <a:pPr lvl="2">
              <a:lnSpc>
                <a:spcPct val="70000"/>
              </a:lnSpc>
              <a:tabLst>
                <a:tab pos="3657600" algn="ctr"/>
                <a:tab pos="4572000" algn="ctr"/>
                <a:tab pos="5486400" algn="ctr"/>
              </a:tabLst>
            </a:pPr>
            <a:r>
              <a:rPr lang="en-US" sz="1800" b="1" dirty="0" smtClean="0">
                <a:solidFill>
                  <a:srgbClr val="800000"/>
                </a:solidFill>
                <a:latin typeface="Helvetica" pitchFamily="34" charset="0"/>
                <a:cs typeface="Times New Roman" pitchFamily="18" charset="0"/>
              </a:rPr>
              <a:t>Total	$72.00</a:t>
            </a:r>
            <a:endParaRPr lang="en-US" sz="1800" dirty="0" smtClean="0"/>
          </a:p>
          <a:p>
            <a:pPr lvl="1">
              <a:lnSpc>
                <a:spcPct val="70000"/>
              </a:lnSpc>
              <a:tabLst>
                <a:tab pos="3657600" algn="ctr"/>
                <a:tab pos="4572000" algn="ctr"/>
                <a:tab pos="5486400" algn="ctr"/>
              </a:tabLst>
            </a:pPr>
            <a:r>
              <a:rPr lang="en-US" sz="2000" dirty="0" smtClean="0"/>
              <a:t>May include cost of meals</a:t>
            </a:r>
          </a:p>
          <a:p>
            <a:pPr lvl="1">
              <a:lnSpc>
                <a:spcPct val="70000"/>
              </a:lnSpc>
              <a:tabLst>
                <a:tab pos="3657600" algn="ctr"/>
                <a:tab pos="4572000" algn="ctr"/>
                <a:tab pos="5486400" algn="ctr"/>
              </a:tabLst>
            </a:pPr>
            <a:r>
              <a:rPr lang="en-US" sz="2000" dirty="0" smtClean="0"/>
              <a:t>Determined by Club membership</a:t>
            </a:r>
          </a:p>
          <a:p>
            <a:pPr lvl="1">
              <a:lnSpc>
                <a:spcPct val="70000"/>
              </a:lnSpc>
              <a:tabLst>
                <a:tab pos="3657600" algn="ctr"/>
                <a:tab pos="4572000" algn="ctr"/>
                <a:tab pos="5486400" algn="ctr"/>
              </a:tabLst>
            </a:pPr>
            <a:r>
              <a:rPr lang="en-US" sz="2000" dirty="0" smtClean="0"/>
              <a:t>Determine Operating Budget for the Club</a:t>
            </a:r>
          </a:p>
          <a:p>
            <a:pPr>
              <a:lnSpc>
                <a:spcPct val="70000"/>
              </a:lnSpc>
              <a:tabLst>
                <a:tab pos="3657600" algn="ctr"/>
                <a:tab pos="4572000" algn="ctr"/>
                <a:tab pos="5486400" algn="ctr"/>
              </a:tabLst>
            </a:pPr>
            <a:r>
              <a:rPr lang="en-US" sz="2400" dirty="0" smtClean="0"/>
              <a:t>The 6 month periods are defined as July 1st through December 31st and January 1st through June 30th.</a:t>
            </a:r>
          </a:p>
          <a:p>
            <a:pPr>
              <a:lnSpc>
                <a:spcPct val="70000"/>
              </a:lnSpc>
              <a:tabLst>
                <a:tab pos="3657600" algn="ctr"/>
                <a:tab pos="4572000" algn="ctr"/>
                <a:tab pos="5486400" algn="ctr"/>
              </a:tabLst>
            </a:pPr>
            <a:r>
              <a:rPr lang="en-US" sz="2400" dirty="0" smtClean="0"/>
              <a:t>International sends out semi-annual dues assessment in January and July</a:t>
            </a:r>
          </a:p>
          <a:p>
            <a:pPr>
              <a:lnSpc>
                <a:spcPct val="70000"/>
              </a:lnSpc>
              <a:tabLst>
                <a:tab pos="3657600" algn="ctr"/>
                <a:tab pos="4572000" algn="ctr"/>
                <a:tab pos="5486400" algn="ctr"/>
              </a:tabLst>
            </a:pPr>
            <a:r>
              <a:rPr lang="en-US" sz="2400" dirty="0" smtClean="0"/>
              <a:t>MD-4 sends out semi-annual dues assessment for MD-4 and 4-L1 in February and August</a:t>
            </a:r>
          </a:p>
        </p:txBody>
      </p:sp>
      <p:pic>
        <p:nvPicPr>
          <p:cNvPr id="61442" name="Picture 2" descr="http://www.arthursclipart.org/lions/lions/LIONRUN.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2133600"/>
            <a:ext cx="1902638" cy="1931365"/>
          </a:xfrm>
          <a:prstGeom prst="rect">
            <a:avLst/>
          </a:prstGeom>
          <a:noFill/>
        </p:spPr>
      </p:pic>
      <p:sp>
        <p:nvSpPr>
          <p:cNvPr id="13314" name="Rectangle 4"/>
          <p:cNvSpPr>
            <a:spLocks noGrp="1" noChangeArrowheads="1"/>
          </p:cNvSpPr>
          <p:nvPr>
            <p:ph type="title"/>
          </p:nvPr>
        </p:nvSpPr>
        <p:spPr/>
        <p:txBody>
          <a:bodyPr/>
          <a:lstStyle/>
          <a:p>
            <a:r>
              <a:rPr lang="en-US" b="1" dirty="0" smtClean="0"/>
              <a:t>Club Dues</a:t>
            </a:r>
            <a:endParaRPr lang="en-US" dirty="0" smtClean="0"/>
          </a:p>
        </p:txBody>
      </p:sp>
      <p:sp>
        <p:nvSpPr>
          <p:cNvPr id="13317" name="Date Placeholder 6"/>
          <p:cNvSpPr>
            <a:spLocks noGrp="1"/>
          </p:cNvSpPr>
          <p:nvPr>
            <p:ph type="dt" sz="quarter" idx="10"/>
          </p:nvPr>
        </p:nvSpPr>
        <p:spPr>
          <a:noFill/>
        </p:spPr>
        <p:txBody>
          <a:bodyPr/>
          <a:lstStyle/>
          <a:p>
            <a:r>
              <a:rPr lang="en-US" dirty="0" smtClean="0"/>
              <a:t>Updated </a:t>
            </a:r>
            <a:r>
              <a:rPr lang="en-US" dirty="0" smtClean="0"/>
              <a:t>October, 2015</a:t>
            </a:r>
            <a:endParaRPr lang="en-US" dirty="0" smtClean="0"/>
          </a:p>
        </p:txBody>
      </p:sp>
      <p:sp>
        <p:nvSpPr>
          <p:cNvPr id="13318" name="Slide Number Placeholder 7"/>
          <p:cNvSpPr>
            <a:spLocks noGrp="1"/>
          </p:cNvSpPr>
          <p:nvPr>
            <p:ph type="sldNum" sz="quarter" idx="12"/>
          </p:nvPr>
        </p:nvSpPr>
        <p:spPr>
          <a:noFill/>
        </p:spPr>
        <p:txBody>
          <a:bodyPr/>
          <a:lstStyle/>
          <a:p>
            <a:fld id="{68322778-AA3B-4BDE-98A8-0787BC001B97}" type="slidenum">
              <a:rPr lang="en-US" smtClean="0"/>
              <a:pPr/>
              <a:t>5</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p:cTn id="7" dur="500" fill="hold"/>
                                        <p:tgtEl>
                                          <p:spTgt spid="4710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47109">
                                            <p:txEl>
                                              <p:pRg st="1" end="1"/>
                                            </p:txEl>
                                          </p:spTgt>
                                        </p:tgtEl>
                                        <p:attrNameLst>
                                          <p:attrName>style.visibility</p:attrName>
                                        </p:attrNameLst>
                                      </p:cBhvr>
                                      <p:to>
                                        <p:strVal val="visible"/>
                                      </p:to>
                                    </p:set>
                                    <p:anim calcmode="lin" valueType="num">
                                      <p:cBhvr>
                                        <p:cTn id="12" dur="1000" fill="hold"/>
                                        <p:tgtEl>
                                          <p:spTgt spid="4710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7109">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500"/>
                            </p:stCondLst>
                            <p:childTnLst>
                              <p:par>
                                <p:cTn id="15" presetID="23" presetClass="entr" presetSubtype="16" fill="hold" grpId="0" nodeType="afterEffect">
                                  <p:stCondLst>
                                    <p:cond delay="1000"/>
                                  </p:stCondLst>
                                  <p:childTnLst>
                                    <p:set>
                                      <p:cBhvr>
                                        <p:cTn id="16" dur="1" fill="hold">
                                          <p:stCondLst>
                                            <p:cond delay="0"/>
                                          </p:stCondLst>
                                        </p:cTn>
                                        <p:tgtEl>
                                          <p:spTgt spid="47109">
                                            <p:txEl>
                                              <p:pRg st="2" end="2"/>
                                            </p:txEl>
                                          </p:spTgt>
                                        </p:tgtEl>
                                        <p:attrNameLst>
                                          <p:attrName>style.visibility</p:attrName>
                                        </p:attrNameLst>
                                      </p:cBhvr>
                                      <p:to>
                                        <p:strVal val="visible"/>
                                      </p:to>
                                    </p:set>
                                    <p:anim calcmode="lin" valueType="num">
                                      <p:cBhvr>
                                        <p:cTn id="17" dur="1000" fill="hold"/>
                                        <p:tgtEl>
                                          <p:spTgt spid="47109">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7109">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1000"/>
                                  </p:stCondLst>
                                  <p:childTnLst>
                                    <p:set>
                                      <p:cBhvr>
                                        <p:cTn id="20" dur="1" fill="hold">
                                          <p:stCondLst>
                                            <p:cond delay="0"/>
                                          </p:stCondLst>
                                        </p:cTn>
                                        <p:tgtEl>
                                          <p:spTgt spid="47109">
                                            <p:txEl>
                                              <p:pRg st="3" end="3"/>
                                            </p:txEl>
                                          </p:spTgt>
                                        </p:tgtEl>
                                        <p:attrNameLst>
                                          <p:attrName>style.visibility</p:attrName>
                                        </p:attrNameLst>
                                      </p:cBhvr>
                                      <p:to>
                                        <p:strVal val="visible"/>
                                      </p:to>
                                    </p:set>
                                    <p:anim calcmode="lin" valueType="num">
                                      <p:cBhvr>
                                        <p:cTn id="21" dur="1000" fill="hold"/>
                                        <p:tgtEl>
                                          <p:spTgt spid="47109">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47109">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1000"/>
                                  </p:stCondLst>
                                  <p:childTnLst>
                                    <p:set>
                                      <p:cBhvr>
                                        <p:cTn id="24" dur="1" fill="hold">
                                          <p:stCondLst>
                                            <p:cond delay="0"/>
                                          </p:stCondLst>
                                        </p:cTn>
                                        <p:tgtEl>
                                          <p:spTgt spid="47109">
                                            <p:txEl>
                                              <p:pRg st="4" end="4"/>
                                            </p:txEl>
                                          </p:spTgt>
                                        </p:tgtEl>
                                        <p:attrNameLst>
                                          <p:attrName>style.visibility</p:attrName>
                                        </p:attrNameLst>
                                      </p:cBhvr>
                                      <p:to>
                                        <p:strVal val="visible"/>
                                      </p:to>
                                    </p:set>
                                    <p:anim calcmode="lin" valueType="num">
                                      <p:cBhvr>
                                        <p:cTn id="25" dur="1000" fill="hold"/>
                                        <p:tgtEl>
                                          <p:spTgt spid="47109">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7109">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1000"/>
                                  </p:stCondLst>
                                  <p:childTnLst>
                                    <p:set>
                                      <p:cBhvr>
                                        <p:cTn id="28" dur="1" fill="hold">
                                          <p:stCondLst>
                                            <p:cond delay="0"/>
                                          </p:stCondLst>
                                        </p:cTn>
                                        <p:tgtEl>
                                          <p:spTgt spid="47109">
                                            <p:txEl>
                                              <p:pRg st="5" end="5"/>
                                            </p:txEl>
                                          </p:spTgt>
                                        </p:tgtEl>
                                        <p:attrNameLst>
                                          <p:attrName>style.visibility</p:attrName>
                                        </p:attrNameLst>
                                      </p:cBhvr>
                                      <p:to>
                                        <p:strVal val="visible"/>
                                      </p:to>
                                    </p:set>
                                    <p:anim calcmode="lin" valueType="num">
                                      <p:cBhvr>
                                        <p:cTn id="29" dur="1000" fill="hold"/>
                                        <p:tgtEl>
                                          <p:spTgt spid="47109">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47109">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1000"/>
                                  </p:stCondLst>
                                  <p:childTnLst>
                                    <p:set>
                                      <p:cBhvr>
                                        <p:cTn id="32" dur="1" fill="hold">
                                          <p:stCondLst>
                                            <p:cond delay="0"/>
                                          </p:stCondLst>
                                        </p:cTn>
                                        <p:tgtEl>
                                          <p:spTgt spid="47109">
                                            <p:txEl>
                                              <p:pRg st="6" end="6"/>
                                            </p:txEl>
                                          </p:spTgt>
                                        </p:tgtEl>
                                        <p:attrNameLst>
                                          <p:attrName>style.visibility</p:attrName>
                                        </p:attrNameLst>
                                      </p:cBhvr>
                                      <p:to>
                                        <p:strVal val="visible"/>
                                      </p:to>
                                    </p:set>
                                    <p:anim calcmode="lin" valueType="num">
                                      <p:cBhvr>
                                        <p:cTn id="33" dur="1000" fill="hold"/>
                                        <p:tgtEl>
                                          <p:spTgt spid="47109">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47109">
                                            <p:txEl>
                                              <p:pRg st="6" end="6"/>
                                            </p:txEl>
                                          </p:spTgt>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500"/>
                            </p:stCondLst>
                            <p:childTnLst>
                              <p:par>
                                <p:cTn id="36" presetID="23" presetClass="entr" presetSubtype="16" fill="hold" grpId="0" nodeType="afterEffect">
                                  <p:stCondLst>
                                    <p:cond delay="1000"/>
                                  </p:stCondLst>
                                  <p:childTnLst>
                                    <p:set>
                                      <p:cBhvr>
                                        <p:cTn id="37" dur="1" fill="hold">
                                          <p:stCondLst>
                                            <p:cond delay="0"/>
                                          </p:stCondLst>
                                        </p:cTn>
                                        <p:tgtEl>
                                          <p:spTgt spid="47109">
                                            <p:txEl>
                                              <p:pRg st="7" end="7"/>
                                            </p:txEl>
                                          </p:spTgt>
                                        </p:tgtEl>
                                        <p:attrNameLst>
                                          <p:attrName>style.visibility</p:attrName>
                                        </p:attrNameLst>
                                      </p:cBhvr>
                                      <p:to>
                                        <p:strVal val="visible"/>
                                      </p:to>
                                    </p:set>
                                    <p:anim calcmode="lin" valueType="num">
                                      <p:cBhvr>
                                        <p:cTn id="38" dur="500" fill="hold"/>
                                        <p:tgtEl>
                                          <p:spTgt spid="47109">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47109">
                                            <p:txEl>
                                              <p:pRg st="7" end="7"/>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7000"/>
                            </p:stCondLst>
                            <p:childTnLst>
                              <p:par>
                                <p:cTn id="41" presetID="23" presetClass="entr" presetSubtype="16" fill="hold" grpId="0" nodeType="afterEffect">
                                  <p:stCondLst>
                                    <p:cond delay="1000"/>
                                  </p:stCondLst>
                                  <p:childTnLst>
                                    <p:set>
                                      <p:cBhvr>
                                        <p:cTn id="42" dur="1" fill="hold">
                                          <p:stCondLst>
                                            <p:cond delay="0"/>
                                          </p:stCondLst>
                                        </p:cTn>
                                        <p:tgtEl>
                                          <p:spTgt spid="47109">
                                            <p:txEl>
                                              <p:pRg st="8" end="8"/>
                                            </p:txEl>
                                          </p:spTgt>
                                        </p:tgtEl>
                                        <p:attrNameLst>
                                          <p:attrName>style.visibility</p:attrName>
                                        </p:attrNameLst>
                                      </p:cBhvr>
                                      <p:to>
                                        <p:strVal val="visible"/>
                                      </p:to>
                                    </p:set>
                                    <p:anim calcmode="lin" valueType="num">
                                      <p:cBhvr>
                                        <p:cTn id="43" dur="500" fill="hold"/>
                                        <p:tgtEl>
                                          <p:spTgt spid="47109">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47109">
                                            <p:txEl>
                                              <p:pRg st="8" end="8"/>
                                            </p:txEl>
                                          </p:spTgt>
                                        </p:tgtEl>
                                        <p:attrNameLst>
                                          <p:attrName>ppt_h</p:attrName>
                                        </p:attrNameLst>
                                      </p:cBhvr>
                                      <p:tavLst>
                                        <p:tav tm="0">
                                          <p:val>
                                            <p:fltVal val="0"/>
                                          </p:val>
                                        </p:tav>
                                        <p:tav tm="100000">
                                          <p:val>
                                            <p:strVal val="#ppt_h"/>
                                          </p:val>
                                        </p:tav>
                                      </p:tavLst>
                                    </p:anim>
                                  </p:childTnLst>
                                </p:cTn>
                              </p:par>
                            </p:childTnLst>
                          </p:cTn>
                        </p:par>
                        <p:par>
                          <p:cTn id="45" fill="hold" nodeType="afterGroup">
                            <p:stCondLst>
                              <p:cond delay="8500"/>
                            </p:stCondLst>
                            <p:childTnLst>
                              <p:par>
                                <p:cTn id="46" presetID="23" presetClass="entr" presetSubtype="16" fill="hold" grpId="0" nodeType="afterEffect">
                                  <p:stCondLst>
                                    <p:cond delay="1000"/>
                                  </p:stCondLst>
                                  <p:childTnLst>
                                    <p:set>
                                      <p:cBhvr>
                                        <p:cTn id="47" dur="1" fill="hold">
                                          <p:stCondLst>
                                            <p:cond delay="0"/>
                                          </p:stCondLst>
                                        </p:cTn>
                                        <p:tgtEl>
                                          <p:spTgt spid="47109">
                                            <p:txEl>
                                              <p:pRg st="9" end="9"/>
                                            </p:txEl>
                                          </p:spTgt>
                                        </p:tgtEl>
                                        <p:attrNameLst>
                                          <p:attrName>style.visibility</p:attrName>
                                        </p:attrNameLst>
                                      </p:cBhvr>
                                      <p:to>
                                        <p:strVal val="visible"/>
                                      </p:to>
                                    </p:set>
                                    <p:anim calcmode="lin" valueType="num">
                                      <p:cBhvr>
                                        <p:cTn id="48" dur="500" fill="hold"/>
                                        <p:tgtEl>
                                          <p:spTgt spid="47109">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47109">
                                            <p:txEl>
                                              <p:pRg st="9" end="9"/>
                                            </p:txEl>
                                          </p:spTgt>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000"/>
                            </p:stCondLst>
                            <p:childTnLst>
                              <p:par>
                                <p:cTn id="51" presetID="23" presetClass="entr" presetSubtype="16" fill="hold" grpId="0" nodeType="afterEffect">
                                  <p:stCondLst>
                                    <p:cond delay="2000"/>
                                  </p:stCondLst>
                                  <p:childTnLst>
                                    <p:set>
                                      <p:cBhvr>
                                        <p:cTn id="52" dur="1" fill="hold">
                                          <p:stCondLst>
                                            <p:cond delay="0"/>
                                          </p:stCondLst>
                                        </p:cTn>
                                        <p:tgtEl>
                                          <p:spTgt spid="47109">
                                            <p:txEl>
                                              <p:pRg st="10" end="10"/>
                                            </p:txEl>
                                          </p:spTgt>
                                        </p:tgtEl>
                                        <p:attrNameLst>
                                          <p:attrName>style.visibility</p:attrName>
                                        </p:attrNameLst>
                                      </p:cBhvr>
                                      <p:to>
                                        <p:strVal val="visible"/>
                                      </p:to>
                                    </p:set>
                                    <p:anim calcmode="lin" valueType="num">
                                      <p:cBhvr>
                                        <p:cTn id="53" dur="1000" fill="hold"/>
                                        <p:tgtEl>
                                          <p:spTgt spid="47109">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47109">
                                            <p:txEl>
                                              <p:pRg st="10" end="10"/>
                                            </p:txEl>
                                          </p:spTgt>
                                        </p:tgtEl>
                                        <p:attrNameLst>
                                          <p:attrName>ppt_h</p:attrName>
                                        </p:attrNameLst>
                                      </p:cBhvr>
                                      <p:tavLst>
                                        <p:tav tm="0">
                                          <p:val>
                                            <p:fltVal val="0"/>
                                          </p:val>
                                        </p:tav>
                                        <p:tav tm="100000">
                                          <p:val>
                                            <p:strVal val="#ppt_h"/>
                                          </p:val>
                                        </p:tav>
                                      </p:tavLst>
                                    </p:anim>
                                  </p:childTnLst>
                                </p:cTn>
                              </p:par>
                            </p:childTnLst>
                          </p:cTn>
                        </p:par>
                        <p:par>
                          <p:cTn id="55" fill="hold" nodeType="afterGroup">
                            <p:stCondLst>
                              <p:cond delay="13000"/>
                            </p:stCondLst>
                            <p:childTnLst>
                              <p:par>
                                <p:cTn id="56" presetID="23" presetClass="entr" presetSubtype="16" fill="hold" grpId="0" nodeType="afterEffect">
                                  <p:stCondLst>
                                    <p:cond delay="2000"/>
                                  </p:stCondLst>
                                  <p:childTnLst>
                                    <p:set>
                                      <p:cBhvr>
                                        <p:cTn id="57" dur="1" fill="hold">
                                          <p:stCondLst>
                                            <p:cond delay="0"/>
                                          </p:stCondLst>
                                        </p:cTn>
                                        <p:tgtEl>
                                          <p:spTgt spid="47109">
                                            <p:txEl>
                                              <p:pRg st="11" end="11"/>
                                            </p:txEl>
                                          </p:spTgt>
                                        </p:tgtEl>
                                        <p:attrNameLst>
                                          <p:attrName>style.visibility</p:attrName>
                                        </p:attrNameLst>
                                      </p:cBhvr>
                                      <p:to>
                                        <p:strVal val="visible"/>
                                      </p:to>
                                    </p:set>
                                    <p:anim calcmode="lin" valueType="num">
                                      <p:cBhvr>
                                        <p:cTn id="58" dur="1000" fill="hold"/>
                                        <p:tgtEl>
                                          <p:spTgt spid="47109">
                                            <p:txEl>
                                              <p:pRg st="11" end="11"/>
                                            </p:txEl>
                                          </p:spTgt>
                                        </p:tgtEl>
                                        <p:attrNameLst>
                                          <p:attrName>ppt_w</p:attrName>
                                        </p:attrNameLst>
                                      </p:cBhvr>
                                      <p:tavLst>
                                        <p:tav tm="0">
                                          <p:val>
                                            <p:fltVal val="0"/>
                                          </p:val>
                                        </p:tav>
                                        <p:tav tm="100000">
                                          <p:val>
                                            <p:strVal val="#ppt_w"/>
                                          </p:val>
                                        </p:tav>
                                      </p:tavLst>
                                    </p:anim>
                                    <p:anim calcmode="lin" valueType="num">
                                      <p:cBhvr>
                                        <p:cTn id="59" dur="1000" fill="hold"/>
                                        <p:tgtEl>
                                          <p:spTgt spid="47109">
                                            <p:txEl>
                                              <p:pRg st="11" end="11"/>
                                            </p:txEl>
                                          </p:spTgt>
                                        </p:tgtEl>
                                        <p:attrNameLst>
                                          <p:attrName>ppt_h</p:attrName>
                                        </p:attrNameLst>
                                      </p:cBhvr>
                                      <p:tavLst>
                                        <p:tav tm="0">
                                          <p:val>
                                            <p:fltVal val="0"/>
                                          </p:val>
                                        </p:tav>
                                        <p:tav tm="100000">
                                          <p:val>
                                            <p:strVal val="#ppt_h"/>
                                          </p:val>
                                        </p:tav>
                                      </p:tavLst>
                                    </p:anim>
                                  </p:childTnLst>
                                </p:cTn>
                              </p:par>
                            </p:childTnLst>
                          </p:cTn>
                        </p:par>
                        <p:par>
                          <p:cTn id="60" fill="hold" nodeType="afterGroup">
                            <p:stCondLst>
                              <p:cond delay="16000"/>
                            </p:stCondLst>
                            <p:childTnLst>
                              <p:par>
                                <p:cTn id="61" presetID="23" presetClass="entr" presetSubtype="16" fill="hold" grpId="0" nodeType="afterEffect">
                                  <p:stCondLst>
                                    <p:cond delay="2000"/>
                                  </p:stCondLst>
                                  <p:childTnLst>
                                    <p:set>
                                      <p:cBhvr>
                                        <p:cTn id="62" dur="1" fill="hold">
                                          <p:stCondLst>
                                            <p:cond delay="0"/>
                                          </p:stCondLst>
                                        </p:cTn>
                                        <p:tgtEl>
                                          <p:spTgt spid="47109">
                                            <p:txEl>
                                              <p:pRg st="12" end="12"/>
                                            </p:txEl>
                                          </p:spTgt>
                                        </p:tgtEl>
                                        <p:attrNameLst>
                                          <p:attrName>style.visibility</p:attrName>
                                        </p:attrNameLst>
                                      </p:cBhvr>
                                      <p:to>
                                        <p:strVal val="visible"/>
                                      </p:to>
                                    </p:set>
                                    <p:anim calcmode="lin" valueType="num">
                                      <p:cBhvr>
                                        <p:cTn id="63" dur="1000" fill="hold"/>
                                        <p:tgtEl>
                                          <p:spTgt spid="47109">
                                            <p:txEl>
                                              <p:pRg st="12" end="12"/>
                                            </p:txEl>
                                          </p:spTgt>
                                        </p:tgtEl>
                                        <p:attrNameLst>
                                          <p:attrName>ppt_w</p:attrName>
                                        </p:attrNameLst>
                                      </p:cBhvr>
                                      <p:tavLst>
                                        <p:tav tm="0">
                                          <p:val>
                                            <p:fltVal val="0"/>
                                          </p:val>
                                        </p:tav>
                                        <p:tav tm="100000">
                                          <p:val>
                                            <p:strVal val="#ppt_w"/>
                                          </p:val>
                                        </p:tav>
                                      </p:tavLst>
                                    </p:anim>
                                    <p:anim calcmode="lin" valueType="num">
                                      <p:cBhvr>
                                        <p:cTn id="64" dur="1000" fill="hold"/>
                                        <p:tgtEl>
                                          <p:spTgt spid="47109">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838200" y="228600"/>
            <a:ext cx="7467600" cy="914400"/>
          </a:xfrm>
        </p:spPr>
        <p:txBody>
          <a:bodyPr/>
          <a:lstStyle/>
          <a:p>
            <a:r>
              <a:rPr lang="en-US" sz="3200" b="1" dirty="0" smtClean="0"/>
              <a:t>How Your Club Spends It’s Money</a:t>
            </a:r>
            <a:endParaRPr lang="en-US" sz="3200" dirty="0" smtClean="0"/>
          </a:p>
        </p:txBody>
      </p:sp>
      <p:sp>
        <p:nvSpPr>
          <p:cNvPr id="49159" name="Rectangle 7"/>
          <p:cNvSpPr>
            <a:spLocks noGrp="1" noChangeArrowheads="1"/>
          </p:cNvSpPr>
          <p:nvPr>
            <p:ph type="body" idx="1"/>
          </p:nvPr>
        </p:nvSpPr>
        <p:spPr>
          <a:xfrm>
            <a:off x="533400" y="1066800"/>
            <a:ext cx="8305800" cy="5029200"/>
          </a:xfrm>
        </p:spPr>
        <p:txBody>
          <a:bodyPr/>
          <a:lstStyle/>
          <a:p>
            <a:pPr>
              <a:spcBef>
                <a:spcPct val="10000"/>
              </a:spcBef>
            </a:pPr>
            <a:r>
              <a:rPr lang="en-US" sz="2600" dirty="0" smtClean="0"/>
              <a:t>Club operating expenses – Remaining Dues</a:t>
            </a:r>
          </a:p>
          <a:p>
            <a:pPr lvl="1"/>
            <a:r>
              <a:rPr lang="en-US" sz="2200" dirty="0" smtClean="0"/>
              <a:t>News Letter, Guest Meals, Insurance, Club Awards, and other expenses as directed by board of directors.</a:t>
            </a:r>
          </a:p>
          <a:p>
            <a:pPr lvl="1"/>
            <a:r>
              <a:rPr lang="en-US" sz="2200" dirty="0" smtClean="0"/>
              <a:t>Dues are supplemented by – Tail Twister, Raffles, Other Club Functions</a:t>
            </a:r>
          </a:p>
          <a:p>
            <a:pPr>
              <a:spcBef>
                <a:spcPct val="10000"/>
              </a:spcBef>
            </a:pPr>
            <a:r>
              <a:rPr lang="en-US" sz="2600" dirty="0" smtClean="0"/>
              <a:t>Two types of accounts – </a:t>
            </a:r>
            <a:endParaRPr lang="en-US" sz="2600" dirty="0" smtClean="0"/>
          </a:p>
          <a:p>
            <a:pPr lvl="1">
              <a:spcBef>
                <a:spcPct val="10000"/>
              </a:spcBef>
            </a:pPr>
            <a:r>
              <a:rPr lang="en-US" sz="2200" dirty="0" smtClean="0"/>
              <a:t>Administrative </a:t>
            </a:r>
            <a:r>
              <a:rPr lang="en-US" sz="2200" dirty="0" smtClean="0"/>
              <a:t>(Operation $ from Club members), </a:t>
            </a:r>
            <a:endParaRPr lang="en-US" sz="2200" dirty="0" smtClean="0"/>
          </a:p>
          <a:p>
            <a:pPr lvl="1">
              <a:spcBef>
                <a:spcPct val="10000"/>
              </a:spcBef>
            </a:pPr>
            <a:r>
              <a:rPr lang="en-US" sz="2200" dirty="0" smtClean="0"/>
              <a:t>Charity </a:t>
            </a:r>
            <a:r>
              <a:rPr lang="en-US" sz="2200" dirty="0" smtClean="0"/>
              <a:t>(Activity $ raised from community)</a:t>
            </a:r>
          </a:p>
          <a:p>
            <a:pPr>
              <a:spcBef>
                <a:spcPct val="10000"/>
              </a:spcBef>
            </a:pPr>
            <a:r>
              <a:rPr lang="en-US" sz="2600" dirty="0" smtClean="0"/>
              <a:t>All Funds raised from the community must go into the Charity (Activity) account.  They can not be used supplement operating expenses of the club.</a:t>
            </a:r>
          </a:p>
        </p:txBody>
      </p:sp>
      <p:sp>
        <p:nvSpPr>
          <p:cNvPr id="14340" name="Date Placeholder 5"/>
          <p:cNvSpPr>
            <a:spLocks noGrp="1"/>
          </p:cNvSpPr>
          <p:nvPr>
            <p:ph type="dt" sz="quarter" idx="10"/>
          </p:nvPr>
        </p:nvSpPr>
        <p:spPr>
          <a:noFill/>
        </p:spPr>
        <p:txBody>
          <a:bodyPr/>
          <a:lstStyle/>
          <a:p>
            <a:r>
              <a:rPr lang="en-US" dirty="0" smtClean="0"/>
              <a:t>Updated </a:t>
            </a:r>
            <a:r>
              <a:rPr lang="en-US" dirty="0" smtClean="0"/>
              <a:t>October,  2015</a:t>
            </a:r>
            <a:endParaRPr lang="en-US" dirty="0" smtClean="0"/>
          </a:p>
        </p:txBody>
      </p:sp>
      <p:sp>
        <p:nvSpPr>
          <p:cNvPr id="14341" name="Slide Number Placeholder 6"/>
          <p:cNvSpPr>
            <a:spLocks noGrp="1"/>
          </p:cNvSpPr>
          <p:nvPr>
            <p:ph type="sldNum" sz="quarter" idx="12"/>
          </p:nvPr>
        </p:nvSpPr>
        <p:spPr>
          <a:noFill/>
        </p:spPr>
        <p:txBody>
          <a:bodyPr/>
          <a:lstStyle/>
          <a:p>
            <a:fld id="{3F235CCE-2339-4971-9CE8-5AA2F3E50E40}" type="slidenum">
              <a:rPr lang="en-US" smtClean="0"/>
              <a:pPr/>
              <a:t>6</a:t>
            </a:fld>
            <a:endParaRPr lang="en-US" dirty="0" smtClean="0"/>
          </a:p>
        </p:txBody>
      </p:sp>
      <p:pic>
        <p:nvPicPr>
          <p:cNvPr id="14342" name="Picture 8" descr="MCj04398470000[1]"/>
          <p:cNvPicPr>
            <a:picLocks noChangeAspect="1" noChangeArrowheads="1"/>
          </p:cNvPicPr>
          <p:nvPr/>
        </p:nvPicPr>
        <p:blipFill>
          <a:blip r:embed="rId3" cstate="print"/>
          <a:srcRect/>
          <a:stretch>
            <a:fillRect/>
          </a:stretch>
        </p:blipFill>
        <p:spPr bwMode="auto">
          <a:xfrm>
            <a:off x="6934200" y="5029200"/>
            <a:ext cx="1828800" cy="11493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49159">
                                            <p:txEl>
                                              <p:pRg st="0" end="0"/>
                                            </p:txEl>
                                          </p:spTgt>
                                        </p:tgtEl>
                                        <p:attrNameLst>
                                          <p:attrName>style.visibility</p:attrName>
                                        </p:attrNameLst>
                                      </p:cBhvr>
                                      <p:to>
                                        <p:strVal val="visible"/>
                                      </p:to>
                                    </p:set>
                                    <p:anim calcmode="lin" valueType="num">
                                      <p:cBhvr>
                                        <p:cTn id="7" dur="1000" fill="hold"/>
                                        <p:tgtEl>
                                          <p:spTgt spid="491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15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ntr" presetSubtype="16" fill="hold" grpId="0" nodeType="afterEffect">
                                  <p:stCondLst>
                                    <p:cond delay="1000"/>
                                  </p:stCondLst>
                                  <p:childTnLst>
                                    <p:set>
                                      <p:cBhvr>
                                        <p:cTn id="11" dur="1" fill="hold">
                                          <p:stCondLst>
                                            <p:cond delay="0"/>
                                          </p:stCondLst>
                                        </p:cTn>
                                        <p:tgtEl>
                                          <p:spTgt spid="49159">
                                            <p:txEl>
                                              <p:pRg st="1" end="1"/>
                                            </p:txEl>
                                          </p:spTgt>
                                        </p:tgtEl>
                                        <p:attrNameLst>
                                          <p:attrName>style.visibility</p:attrName>
                                        </p:attrNameLst>
                                      </p:cBhvr>
                                      <p:to>
                                        <p:strVal val="visible"/>
                                      </p:to>
                                    </p:set>
                                    <p:anim calcmode="lin" valueType="num">
                                      <p:cBhvr>
                                        <p:cTn id="12" dur="1000" fill="hold"/>
                                        <p:tgtEl>
                                          <p:spTgt spid="4915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9159">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4000"/>
                            </p:stCondLst>
                            <p:childTnLst>
                              <p:par>
                                <p:cTn id="15" presetID="23" presetClass="entr" presetSubtype="16" fill="hold" grpId="0" nodeType="afterEffect">
                                  <p:stCondLst>
                                    <p:cond delay="1000"/>
                                  </p:stCondLst>
                                  <p:childTnLst>
                                    <p:set>
                                      <p:cBhvr>
                                        <p:cTn id="16" dur="1" fill="hold">
                                          <p:stCondLst>
                                            <p:cond delay="0"/>
                                          </p:stCondLst>
                                        </p:cTn>
                                        <p:tgtEl>
                                          <p:spTgt spid="49159">
                                            <p:txEl>
                                              <p:pRg st="2" end="2"/>
                                            </p:txEl>
                                          </p:spTgt>
                                        </p:tgtEl>
                                        <p:attrNameLst>
                                          <p:attrName>style.visibility</p:attrName>
                                        </p:attrNameLst>
                                      </p:cBhvr>
                                      <p:to>
                                        <p:strVal val="visible"/>
                                      </p:to>
                                    </p:set>
                                    <p:anim calcmode="lin" valueType="num">
                                      <p:cBhvr>
                                        <p:cTn id="17" dur="1000" fill="hold"/>
                                        <p:tgtEl>
                                          <p:spTgt spid="49159">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915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6000"/>
                            </p:stCondLst>
                            <p:childTnLst>
                              <p:par>
                                <p:cTn id="20" presetID="23" presetClass="entr" presetSubtype="16" fill="hold" grpId="0" nodeType="afterEffect">
                                  <p:stCondLst>
                                    <p:cond delay="1000"/>
                                  </p:stCondLst>
                                  <p:childTnLst>
                                    <p:set>
                                      <p:cBhvr>
                                        <p:cTn id="21" dur="1" fill="hold">
                                          <p:stCondLst>
                                            <p:cond delay="0"/>
                                          </p:stCondLst>
                                        </p:cTn>
                                        <p:tgtEl>
                                          <p:spTgt spid="49159">
                                            <p:txEl>
                                              <p:pRg st="3" end="3"/>
                                            </p:txEl>
                                          </p:spTgt>
                                        </p:tgtEl>
                                        <p:attrNameLst>
                                          <p:attrName>style.visibility</p:attrName>
                                        </p:attrNameLst>
                                      </p:cBhvr>
                                      <p:to>
                                        <p:strVal val="visible"/>
                                      </p:to>
                                    </p:set>
                                    <p:anim calcmode="lin" valueType="num">
                                      <p:cBhvr>
                                        <p:cTn id="22" dur="1000" fill="hold"/>
                                        <p:tgtEl>
                                          <p:spTgt spid="49159">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9159">
                                            <p:txEl>
                                              <p:pRg st="3" end="3"/>
                                            </p:txEl>
                                          </p:spTgt>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49159">
                                            <p:txEl>
                                              <p:pRg st="4" end="4"/>
                                            </p:txEl>
                                          </p:spTgt>
                                        </p:tgtEl>
                                        <p:attrNameLst>
                                          <p:attrName>style.visibility</p:attrName>
                                        </p:attrNameLst>
                                      </p:cBhvr>
                                      <p:to>
                                        <p:strVal val="visible"/>
                                      </p:to>
                                    </p:set>
                                    <p:anim calcmode="lin" valueType="num">
                                      <p:cBhvr>
                                        <p:cTn id="26" dur="1000" fill="hold"/>
                                        <p:tgtEl>
                                          <p:spTgt spid="49159">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49159">
                                            <p:txEl>
                                              <p:pRg st="4" end="4"/>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49159">
                                            <p:txEl>
                                              <p:pRg st="5" end="5"/>
                                            </p:txEl>
                                          </p:spTgt>
                                        </p:tgtEl>
                                        <p:attrNameLst>
                                          <p:attrName>style.visibility</p:attrName>
                                        </p:attrNameLst>
                                      </p:cBhvr>
                                      <p:to>
                                        <p:strVal val="visible"/>
                                      </p:to>
                                    </p:set>
                                    <p:anim calcmode="lin" valueType="num">
                                      <p:cBhvr>
                                        <p:cTn id="30" dur="1000" fill="hold"/>
                                        <p:tgtEl>
                                          <p:spTgt spid="49159">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4915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nodeType="after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49159">
                                            <p:txEl>
                                              <p:pRg st="6" end="6"/>
                                            </p:txEl>
                                          </p:spTgt>
                                        </p:tgtEl>
                                        <p:attrNameLst>
                                          <p:attrName>style.visibility</p:attrName>
                                        </p:attrNameLst>
                                      </p:cBhvr>
                                      <p:to>
                                        <p:strVal val="visible"/>
                                      </p:to>
                                    </p:set>
                                    <p:anim calcmode="lin" valueType="num">
                                      <p:cBhvr>
                                        <p:cTn id="36" dur="1000" fill="hold"/>
                                        <p:tgtEl>
                                          <p:spTgt spid="49159">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4915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219200" y="228600"/>
            <a:ext cx="6705600" cy="914400"/>
          </a:xfrm>
        </p:spPr>
        <p:txBody>
          <a:bodyPr/>
          <a:lstStyle/>
          <a:p>
            <a:r>
              <a:rPr lang="en-US" b="1" dirty="0" smtClean="0"/>
              <a:t>Club Principal </a:t>
            </a:r>
            <a:r>
              <a:rPr lang="en-US" b="1" dirty="0" smtClean="0"/>
              <a:t>Activities</a:t>
            </a:r>
            <a:endParaRPr lang="en-US" b="1" dirty="0" smtClean="0"/>
          </a:p>
        </p:txBody>
      </p:sp>
      <p:sp>
        <p:nvSpPr>
          <p:cNvPr id="51205" name="Rectangle 5"/>
          <p:cNvSpPr>
            <a:spLocks noGrp="1" noChangeArrowheads="1"/>
          </p:cNvSpPr>
          <p:nvPr>
            <p:ph type="body" idx="1"/>
          </p:nvPr>
        </p:nvSpPr>
        <p:spPr>
          <a:xfrm>
            <a:off x="685800" y="1143000"/>
            <a:ext cx="7848600" cy="4572000"/>
          </a:xfrm>
        </p:spPr>
        <p:txBody>
          <a:bodyPr/>
          <a:lstStyle/>
          <a:p>
            <a:pPr>
              <a:lnSpc>
                <a:spcPct val="90000"/>
              </a:lnSpc>
            </a:pPr>
            <a:r>
              <a:rPr lang="en-US" dirty="0" smtClean="0"/>
              <a:t>Charity Fundraising Activities </a:t>
            </a:r>
            <a:r>
              <a:rPr lang="en-US" dirty="0" smtClean="0"/>
              <a:t>(Examples)</a:t>
            </a:r>
            <a:endParaRPr lang="en-US" dirty="0" smtClean="0"/>
          </a:p>
          <a:p>
            <a:pPr lvl="1">
              <a:lnSpc>
                <a:spcPct val="90000"/>
              </a:lnSpc>
            </a:pPr>
            <a:r>
              <a:rPr lang="en-US" dirty="0" smtClean="0"/>
              <a:t>Flag Program, Food Booth @ Fairs, Fourth of July, Bingo, Watermelon Festival, Fish Fry Mule Days etc. </a:t>
            </a:r>
          </a:p>
          <a:p>
            <a:pPr lvl="1">
              <a:lnSpc>
                <a:spcPct val="90000"/>
              </a:lnSpc>
            </a:pPr>
            <a:r>
              <a:rPr lang="en-US" dirty="0" smtClean="0"/>
              <a:t>Request for donations</a:t>
            </a:r>
          </a:p>
          <a:p>
            <a:pPr lvl="1">
              <a:lnSpc>
                <a:spcPct val="90000"/>
              </a:lnSpc>
            </a:pPr>
            <a:r>
              <a:rPr lang="en-US" dirty="0" smtClean="0"/>
              <a:t>Other events as approved by board of directors</a:t>
            </a:r>
          </a:p>
          <a:p>
            <a:pPr>
              <a:lnSpc>
                <a:spcPct val="90000"/>
              </a:lnSpc>
            </a:pPr>
            <a:r>
              <a:rPr lang="en-US" dirty="0" smtClean="0"/>
              <a:t>Charitable </a:t>
            </a:r>
            <a:r>
              <a:rPr lang="en-US" dirty="0" smtClean="0"/>
              <a:t>Activities (Examples)</a:t>
            </a:r>
            <a:endParaRPr lang="en-US" dirty="0" smtClean="0"/>
          </a:p>
          <a:p>
            <a:pPr lvl="1">
              <a:lnSpc>
                <a:spcPct val="90000"/>
              </a:lnSpc>
            </a:pPr>
            <a:r>
              <a:rPr lang="en-US" dirty="0" smtClean="0"/>
              <a:t>Eye glasses and exams, Youth Activities</a:t>
            </a:r>
          </a:p>
          <a:p>
            <a:pPr lvl="1">
              <a:lnSpc>
                <a:spcPct val="90000"/>
              </a:lnSpc>
            </a:pPr>
            <a:r>
              <a:rPr lang="en-US" dirty="0" smtClean="0"/>
              <a:t>Lions supported foundations – LCIF, Lions Sight &amp; Hearing Foundation, Lions Camp at Teresita Pines, City of Hope</a:t>
            </a:r>
          </a:p>
          <a:p>
            <a:pPr lvl="1">
              <a:lnSpc>
                <a:spcPct val="90000"/>
              </a:lnSpc>
            </a:pPr>
            <a:r>
              <a:rPr lang="en-US" dirty="0" smtClean="0"/>
              <a:t>Local charities or organizations</a:t>
            </a:r>
          </a:p>
          <a:p>
            <a:pPr lvl="1">
              <a:lnSpc>
                <a:spcPct val="90000"/>
              </a:lnSpc>
            </a:pPr>
            <a:r>
              <a:rPr lang="en-US" dirty="0" smtClean="0"/>
              <a:t>Other activities as approved by board of directors </a:t>
            </a:r>
          </a:p>
        </p:txBody>
      </p:sp>
      <p:sp>
        <p:nvSpPr>
          <p:cNvPr id="15364" name="Date Placeholder 5"/>
          <p:cNvSpPr>
            <a:spLocks noGrp="1"/>
          </p:cNvSpPr>
          <p:nvPr>
            <p:ph type="dt" sz="quarter" idx="10"/>
          </p:nvPr>
        </p:nvSpPr>
        <p:spPr>
          <a:noFill/>
        </p:spPr>
        <p:txBody>
          <a:bodyPr/>
          <a:lstStyle/>
          <a:p>
            <a:r>
              <a:rPr lang="en-US" dirty="0" smtClean="0"/>
              <a:t>Updated </a:t>
            </a:r>
            <a:r>
              <a:rPr lang="en-US" dirty="0" smtClean="0"/>
              <a:t>October, </a:t>
            </a:r>
            <a:r>
              <a:rPr lang="en-US" dirty="0" smtClean="0"/>
              <a:t>2014</a:t>
            </a:r>
          </a:p>
        </p:txBody>
      </p:sp>
      <p:sp>
        <p:nvSpPr>
          <p:cNvPr id="15365" name="Slide Number Placeholder 6"/>
          <p:cNvSpPr>
            <a:spLocks noGrp="1"/>
          </p:cNvSpPr>
          <p:nvPr>
            <p:ph type="sldNum" sz="quarter" idx="12"/>
          </p:nvPr>
        </p:nvSpPr>
        <p:spPr>
          <a:noFill/>
        </p:spPr>
        <p:txBody>
          <a:bodyPr/>
          <a:lstStyle/>
          <a:p>
            <a:fld id="{9DD6F4CE-A5E7-4DC8-84D8-DEB1B0287305}" type="slidenum">
              <a:rPr lang="en-US" smtClean="0"/>
              <a:pPr/>
              <a:t>7</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51205">
                                            <p:txEl>
                                              <p:pRg st="0" end="0"/>
                                            </p:txEl>
                                          </p:spTgt>
                                        </p:tgtEl>
                                        <p:attrNameLst>
                                          <p:attrName>style.visibility</p:attrName>
                                        </p:attrNameLst>
                                      </p:cBhvr>
                                      <p:to>
                                        <p:strVal val="visible"/>
                                      </p:to>
                                    </p:set>
                                    <p:anim calcmode="lin" valueType="num">
                                      <p:cBhvr>
                                        <p:cTn id="7" dur="500" fill="hold"/>
                                        <p:tgtEl>
                                          <p:spTgt spid="512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120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1205">
                                            <p:txEl>
                                              <p:pRg st="0" end="0"/>
                                            </p:txEl>
                                          </p:spTgt>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1000"/>
                                  </p:stCondLst>
                                  <p:childTnLst>
                                    <p:set>
                                      <p:cBhvr>
                                        <p:cTn id="13" dur="1" fill="hold">
                                          <p:stCondLst>
                                            <p:cond delay="0"/>
                                          </p:stCondLst>
                                        </p:cTn>
                                        <p:tgtEl>
                                          <p:spTgt spid="51205">
                                            <p:txEl>
                                              <p:pRg st="1" end="1"/>
                                            </p:txEl>
                                          </p:spTgt>
                                        </p:tgtEl>
                                        <p:attrNameLst>
                                          <p:attrName>style.visibility</p:attrName>
                                        </p:attrNameLst>
                                      </p:cBhvr>
                                      <p:to>
                                        <p:strVal val="visible"/>
                                      </p:to>
                                    </p:set>
                                    <p:anim calcmode="lin" valueType="num">
                                      <p:cBhvr>
                                        <p:cTn id="14" dur="500" fill="hold"/>
                                        <p:tgtEl>
                                          <p:spTgt spid="5120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0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51205">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51205">
                                            <p:txEl>
                                              <p:pRg st="1" end="1"/>
                                            </p:txEl>
                                          </p:spTgt>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3000"/>
                            </p:stCondLst>
                            <p:childTnLst>
                              <p:par>
                                <p:cTn id="19" presetID="23" presetClass="entr" presetSubtype="528" fill="hold" grpId="0" nodeType="afterEffect">
                                  <p:stCondLst>
                                    <p:cond delay="1000"/>
                                  </p:stCondLst>
                                  <p:childTnLst>
                                    <p:set>
                                      <p:cBhvr>
                                        <p:cTn id="20" dur="1" fill="hold">
                                          <p:stCondLst>
                                            <p:cond delay="0"/>
                                          </p:stCondLst>
                                        </p:cTn>
                                        <p:tgtEl>
                                          <p:spTgt spid="51205">
                                            <p:txEl>
                                              <p:pRg st="2" end="2"/>
                                            </p:txEl>
                                          </p:spTgt>
                                        </p:tgtEl>
                                        <p:attrNameLst>
                                          <p:attrName>style.visibility</p:attrName>
                                        </p:attrNameLst>
                                      </p:cBhvr>
                                      <p:to>
                                        <p:strVal val="visible"/>
                                      </p:to>
                                    </p:set>
                                    <p:anim calcmode="lin" valueType="num">
                                      <p:cBhvr>
                                        <p:cTn id="21" dur="500" fill="hold"/>
                                        <p:tgtEl>
                                          <p:spTgt spid="5120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0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51205">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51205">
                                            <p:txEl>
                                              <p:pRg st="2" end="2"/>
                                            </p:txEl>
                                          </p:spTgt>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4500"/>
                            </p:stCondLst>
                            <p:childTnLst>
                              <p:par>
                                <p:cTn id="26" presetID="23" presetClass="entr" presetSubtype="528" fill="hold" grpId="0" nodeType="afterEffect">
                                  <p:stCondLst>
                                    <p:cond delay="1000"/>
                                  </p:stCondLst>
                                  <p:childTnLst>
                                    <p:set>
                                      <p:cBhvr>
                                        <p:cTn id="27" dur="1" fill="hold">
                                          <p:stCondLst>
                                            <p:cond delay="0"/>
                                          </p:stCondLst>
                                        </p:cTn>
                                        <p:tgtEl>
                                          <p:spTgt spid="51205">
                                            <p:txEl>
                                              <p:pRg st="3" end="3"/>
                                            </p:txEl>
                                          </p:spTgt>
                                        </p:tgtEl>
                                        <p:attrNameLst>
                                          <p:attrName>style.visibility</p:attrName>
                                        </p:attrNameLst>
                                      </p:cBhvr>
                                      <p:to>
                                        <p:strVal val="visible"/>
                                      </p:to>
                                    </p:set>
                                    <p:anim calcmode="lin" valueType="num">
                                      <p:cBhvr>
                                        <p:cTn id="28" dur="500" fill="hold"/>
                                        <p:tgtEl>
                                          <p:spTgt spid="5120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05">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51205">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51205">
                                            <p:txEl>
                                              <p:pRg st="3" end="3"/>
                                            </p:txEl>
                                          </p:spTgt>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6000"/>
                            </p:stCondLst>
                            <p:childTnLst>
                              <p:par>
                                <p:cTn id="33" presetID="23" presetClass="entr" presetSubtype="528" fill="hold" grpId="0" nodeType="afterEffect">
                                  <p:stCondLst>
                                    <p:cond delay="1000"/>
                                  </p:stCondLst>
                                  <p:childTnLst>
                                    <p:set>
                                      <p:cBhvr>
                                        <p:cTn id="34" dur="1" fill="hold">
                                          <p:stCondLst>
                                            <p:cond delay="0"/>
                                          </p:stCondLst>
                                        </p:cTn>
                                        <p:tgtEl>
                                          <p:spTgt spid="51205">
                                            <p:txEl>
                                              <p:pRg st="4" end="4"/>
                                            </p:txEl>
                                          </p:spTgt>
                                        </p:tgtEl>
                                        <p:attrNameLst>
                                          <p:attrName>style.visibility</p:attrName>
                                        </p:attrNameLst>
                                      </p:cBhvr>
                                      <p:to>
                                        <p:strVal val="visible"/>
                                      </p:to>
                                    </p:set>
                                    <p:anim calcmode="lin" valueType="num">
                                      <p:cBhvr>
                                        <p:cTn id="35" dur="500" fill="hold"/>
                                        <p:tgtEl>
                                          <p:spTgt spid="5120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05">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51205">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51205">
                                            <p:txEl>
                                              <p:pRg st="4" end="4"/>
                                            </p:txEl>
                                          </p:spTgt>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7500"/>
                            </p:stCondLst>
                            <p:childTnLst>
                              <p:par>
                                <p:cTn id="40" presetID="23" presetClass="entr" presetSubtype="528" fill="hold" grpId="0" nodeType="afterEffect">
                                  <p:stCondLst>
                                    <p:cond delay="1000"/>
                                  </p:stCondLst>
                                  <p:childTnLst>
                                    <p:set>
                                      <p:cBhvr>
                                        <p:cTn id="41" dur="1" fill="hold">
                                          <p:stCondLst>
                                            <p:cond delay="0"/>
                                          </p:stCondLst>
                                        </p:cTn>
                                        <p:tgtEl>
                                          <p:spTgt spid="51205">
                                            <p:txEl>
                                              <p:pRg st="5" end="5"/>
                                            </p:txEl>
                                          </p:spTgt>
                                        </p:tgtEl>
                                        <p:attrNameLst>
                                          <p:attrName>style.visibility</p:attrName>
                                        </p:attrNameLst>
                                      </p:cBhvr>
                                      <p:to>
                                        <p:strVal val="visible"/>
                                      </p:to>
                                    </p:set>
                                    <p:anim calcmode="lin" valueType="num">
                                      <p:cBhvr>
                                        <p:cTn id="42" dur="500" fill="hold"/>
                                        <p:tgtEl>
                                          <p:spTgt spid="5120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05">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51205">
                                            <p:txEl>
                                              <p:pRg st="5" end="5"/>
                                            </p:txEl>
                                          </p:spTgt>
                                        </p:tgtEl>
                                        <p:attrNameLst>
                                          <p:attrName>ppt_x</p:attrName>
                                        </p:attrNameLst>
                                      </p:cBhvr>
                                      <p:tavLst>
                                        <p:tav tm="0">
                                          <p:val>
                                            <p:fltVal val="0.5"/>
                                          </p:val>
                                        </p:tav>
                                        <p:tav tm="100000">
                                          <p:val>
                                            <p:strVal val="#ppt_x"/>
                                          </p:val>
                                        </p:tav>
                                      </p:tavLst>
                                    </p:anim>
                                    <p:anim calcmode="lin" valueType="num">
                                      <p:cBhvr>
                                        <p:cTn id="45" dur="500" fill="hold"/>
                                        <p:tgtEl>
                                          <p:spTgt spid="51205">
                                            <p:txEl>
                                              <p:pRg st="5" end="5"/>
                                            </p:txEl>
                                          </p:spTgt>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9000"/>
                            </p:stCondLst>
                            <p:childTnLst>
                              <p:par>
                                <p:cTn id="47" presetID="23" presetClass="entr" presetSubtype="528" fill="hold" grpId="0" nodeType="afterEffect">
                                  <p:stCondLst>
                                    <p:cond delay="1000"/>
                                  </p:stCondLst>
                                  <p:childTnLst>
                                    <p:set>
                                      <p:cBhvr>
                                        <p:cTn id="48" dur="1" fill="hold">
                                          <p:stCondLst>
                                            <p:cond delay="0"/>
                                          </p:stCondLst>
                                        </p:cTn>
                                        <p:tgtEl>
                                          <p:spTgt spid="51205">
                                            <p:txEl>
                                              <p:pRg st="6" end="6"/>
                                            </p:txEl>
                                          </p:spTgt>
                                        </p:tgtEl>
                                        <p:attrNameLst>
                                          <p:attrName>style.visibility</p:attrName>
                                        </p:attrNameLst>
                                      </p:cBhvr>
                                      <p:to>
                                        <p:strVal val="visible"/>
                                      </p:to>
                                    </p:set>
                                    <p:anim calcmode="lin" valueType="num">
                                      <p:cBhvr>
                                        <p:cTn id="49" dur="500" fill="hold"/>
                                        <p:tgtEl>
                                          <p:spTgt spid="5120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05">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51205">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51205">
                                            <p:txEl>
                                              <p:pRg st="6" end="6"/>
                                            </p:txEl>
                                          </p:spTgt>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10500"/>
                            </p:stCondLst>
                            <p:childTnLst>
                              <p:par>
                                <p:cTn id="54" presetID="23" presetClass="entr" presetSubtype="528" fill="hold" grpId="0" nodeType="afterEffect">
                                  <p:stCondLst>
                                    <p:cond delay="1000"/>
                                  </p:stCondLst>
                                  <p:childTnLst>
                                    <p:set>
                                      <p:cBhvr>
                                        <p:cTn id="55" dur="1" fill="hold">
                                          <p:stCondLst>
                                            <p:cond delay="0"/>
                                          </p:stCondLst>
                                        </p:cTn>
                                        <p:tgtEl>
                                          <p:spTgt spid="51205">
                                            <p:txEl>
                                              <p:pRg st="7" end="7"/>
                                            </p:txEl>
                                          </p:spTgt>
                                        </p:tgtEl>
                                        <p:attrNameLst>
                                          <p:attrName>style.visibility</p:attrName>
                                        </p:attrNameLst>
                                      </p:cBhvr>
                                      <p:to>
                                        <p:strVal val="visible"/>
                                      </p:to>
                                    </p:set>
                                    <p:anim calcmode="lin" valueType="num">
                                      <p:cBhvr>
                                        <p:cTn id="56" dur="500" fill="hold"/>
                                        <p:tgtEl>
                                          <p:spTgt spid="5120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05">
                                            <p:txEl>
                                              <p:pRg st="7" end="7"/>
                                            </p:txEl>
                                          </p:spTgt>
                                        </p:tgtEl>
                                        <p:attrNameLst>
                                          <p:attrName>ppt_h</p:attrName>
                                        </p:attrNameLst>
                                      </p:cBhvr>
                                      <p:tavLst>
                                        <p:tav tm="0">
                                          <p:val>
                                            <p:fltVal val="0"/>
                                          </p:val>
                                        </p:tav>
                                        <p:tav tm="100000">
                                          <p:val>
                                            <p:strVal val="#ppt_h"/>
                                          </p:val>
                                        </p:tav>
                                      </p:tavLst>
                                    </p:anim>
                                    <p:anim calcmode="lin" valueType="num">
                                      <p:cBhvr>
                                        <p:cTn id="58" dur="500" fill="hold"/>
                                        <p:tgtEl>
                                          <p:spTgt spid="51205">
                                            <p:txEl>
                                              <p:pRg st="7" end="7"/>
                                            </p:txEl>
                                          </p:spTgt>
                                        </p:tgtEl>
                                        <p:attrNameLst>
                                          <p:attrName>ppt_x</p:attrName>
                                        </p:attrNameLst>
                                      </p:cBhvr>
                                      <p:tavLst>
                                        <p:tav tm="0">
                                          <p:val>
                                            <p:fltVal val="0.5"/>
                                          </p:val>
                                        </p:tav>
                                        <p:tav tm="100000">
                                          <p:val>
                                            <p:strVal val="#ppt_x"/>
                                          </p:val>
                                        </p:tav>
                                      </p:tavLst>
                                    </p:anim>
                                    <p:anim calcmode="lin" valueType="num">
                                      <p:cBhvr>
                                        <p:cTn id="59" dur="500" fill="hold"/>
                                        <p:tgtEl>
                                          <p:spTgt spid="51205">
                                            <p:txEl>
                                              <p:pRg st="7" end="7"/>
                                            </p:txEl>
                                          </p:spTgt>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12000"/>
                            </p:stCondLst>
                            <p:childTnLst>
                              <p:par>
                                <p:cTn id="61" presetID="23" presetClass="entr" presetSubtype="528" fill="hold" grpId="0" nodeType="afterEffect">
                                  <p:stCondLst>
                                    <p:cond delay="1000"/>
                                  </p:stCondLst>
                                  <p:childTnLst>
                                    <p:set>
                                      <p:cBhvr>
                                        <p:cTn id="62" dur="1" fill="hold">
                                          <p:stCondLst>
                                            <p:cond delay="0"/>
                                          </p:stCondLst>
                                        </p:cTn>
                                        <p:tgtEl>
                                          <p:spTgt spid="51205">
                                            <p:txEl>
                                              <p:pRg st="8" end="8"/>
                                            </p:txEl>
                                          </p:spTgt>
                                        </p:tgtEl>
                                        <p:attrNameLst>
                                          <p:attrName>style.visibility</p:attrName>
                                        </p:attrNameLst>
                                      </p:cBhvr>
                                      <p:to>
                                        <p:strVal val="visible"/>
                                      </p:to>
                                    </p:set>
                                    <p:anim calcmode="lin" valueType="num">
                                      <p:cBhvr>
                                        <p:cTn id="63" dur="500" fill="hold"/>
                                        <p:tgtEl>
                                          <p:spTgt spid="5120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1205">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51205">
                                            <p:txEl>
                                              <p:pRg st="8" end="8"/>
                                            </p:txEl>
                                          </p:spTgt>
                                        </p:tgtEl>
                                        <p:attrNameLst>
                                          <p:attrName>ppt_x</p:attrName>
                                        </p:attrNameLst>
                                      </p:cBhvr>
                                      <p:tavLst>
                                        <p:tav tm="0">
                                          <p:val>
                                            <p:fltVal val="0.5"/>
                                          </p:val>
                                        </p:tav>
                                        <p:tav tm="100000">
                                          <p:val>
                                            <p:strVal val="#ppt_x"/>
                                          </p:val>
                                        </p:tav>
                                      </p:tavLst>
                                    </p:anim>
                                    <p:anim calcmode="lin" valueType="num">
                                      <p:cBhvr>
                                        <p:cTn id="66" dur="500" fill="hold"/>
                                        <p:tgtEl>
                                          <p:spTgt spid="51205">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Lionism and Lions Clubs</a:t>
            </a:r>
            <a:endParaRPr lang="en-US" dirty="0" smtClean="0"/>
          </a:p>
        </p:txBody>
      </p:sp>
      <p:sp>
        <p:nvSpPr>
          <p:cNvPr id="55299" name="Rectangle 3"/>
          <p:cNvSpPr>
            <a:spLocks noGrp="1" noChangeArrowheads="1"/>
          </p:cNvSpPr>
          <p:nvPr>
            <p:ph type="body" idx="1"/>
          </p:nvPr>
        </p:nvSpPr>
        <p:spPr>
          <a:xfrm>
            <a:off x="381000" y="1447800"/>
            <a:ext cx="8382000" cy="5410200"/>
          </a:xfrm>
        </p:spPr>
        <p:txBody>
          <a:bodyPr/>
          <a:lstStyle/>
          <a:p>
            <a:pPr>
              <a:lnSpc>
                <a:spcPct val="90000"/>
              </a:lnSpc>
            </a:pPr>
            <a:r>
              <a:rPr lang="en-US" dirty="0" smtClean="0"/>
              <a:t>Lions Clubs are the building blocks of Lionism.</a:t>
            </a:r>
          </a:p>
          <a:p>
            <a:pPr>
              <a:lnSpc>
                <a:spcPct val="90000"/>
              </a:lnSpc>
            </a:pPr>
            <a:r>
              <a:rPr lang="en-US" dirty="0" smtClean="0"/>
              <a:t>As every Lions Club is part of a larger structure:</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Lions District 4-L1 is one of 15 California Districts that make up Multiple District Four (MD-4).</a:t>
            </a:r>
          </a:p>
        </p:txBody>
      </p:sp>
      <p:graphicFrame>
        <p:nvGraphicFramePr>
          <p:cNvPr id="55300" name="Object 4"/>
          <p:cNvGraphicFramePr>
            <a:graphicFrameLocks noChangeAspect="1"/>
          </p:cNvGraphicFramePr>
          <p:nvPr/>
        </p:nvGraphicFramePr>
        <p:xfrm>
          <a:off x="728663" y="2436813"/>
          <a:ext cx="7470775" cy="2974975"/>
        </p:xfrm>
        <a:graphic>
          <a:graphicData uri="http://schemas.openxmlformats.org/presentationml/2006/ole">
            <p:oleObj spid="_x0000_s3076" name="Organization Chart" r:id="rId4" imgW="4749480" imgH="2025360" progId="">
              <p:embed followColorScheme="full"/>
            </p:oleObj>
          </a:graphicData>
        </a:graphic>
      </p:graphicFrame>
      <p:sp>
        <p:nvSpPr>
          <p:cNvPr id="3077" name="Date Placeholder 6"/>
          <p:cNvSpPr>
            <a:spLocks noGrp="1"/>
          </p:cNvSpPr>
          <p:nvPr>
            <p:ph type="dt" sz="quarter" idx="10"/>
          </p:nvPr>
        </p:nvSpPr>
        <p:spPr>
          <a:noFill/>
        </p:spPr>
        <p:txBody>
          <a:bodyPr/>
          <a:lstStyle/>
          <a:p>
            <a:r>
              <a:rPr lang="en-US" dirty="0" smtClean="0"/>
              <a:t>Updated July 2014</a:t>
            </a:r>
          </a:p>
        </p:txBody>
      </p:sp>
      <p:sp>
        <p:nvSpPr>
          <p:cNvPr id="3078" name="Slide Number Placeholder 7"/>
          <p:cNvSpPr>
            <a:spLocks noGrp="1"/>
          </p:cNvSpPr>
          <p:nvPr>
            <p:ph type="sldNum" sz="quarter" idx="12"/>
          </p:nvPr>
        </p:nvSpPr>
        <p:spPr>
          <a:noFill/>
        </p:spPr>
        <p:txBody>
          <a:bodyPr/>
          <a:lstStyle/>
          <a:p>
            <a:fld id="{B0039273-B73A-40BD-AC22-8E1AB67CE82A}" type="slidenum">
              <a:rPr lang="en-US" smtClean="0"/>
              <a:pPr/>
              <a:t>8</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10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1500"/>
                                  </p:stCondLst>
                                  <p:childTnLst>
                                    <p:set>
                                      <p:cBhvr>
                                        <p:cTn id="11" dur="1" fill="hold">
                                          <p:stCondLst>
                                            <p:cond delay="0"/>
                                          </p:stCondLst>
                                        </p:cTn>
                                        <p:tgtEl>
                                          <p:spTgt spid="55299">
                                            <p:txEl>
                                              <p:pRg st="1" end="1"/>
                                            </p:txEl>
                                          </p:spTgt>
                                        </p:tgtEl>
                                        <p:attrNameLst>
                                          <p:attrName>style.visibility</p:attrName>
                                        </p:attrNameLst>
                                      </p:cBhvr>
                                      <p:to>
                                        <p:strVal val="visible"/>
                                      </p:to>
                                    </p:set>
                                    <p:anim calcmode="lin" valueType="num">
                                      <p:cBhvr additive="base">
                                        <p:cTn id="12" dur="20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500"/>
                            </p:stCondLst>
                            <p:childTnLst>
                              <p:par>
                                <p:cTn id="15" presetID="18" presetClass="entr" presetSubtype="6" fill="hold" nodeType="after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strips(downRight)">
                                      <p:cBhvr>
                                        <p:cTn id="17" dur="2000"/>
                                        <p:tgtEl>
                                          <p:spTgt spid="55300"/>
                                        </p:tgtEl>
                                      </p:cBhvr>
                                    </p:animEffect>
                                  </p:childTnLst>
                                </p:cTn>
                              </p:par>
                            </p:childTnLst>
                          </p:cTn>
                        </p:par>
                        <p:par>
                          <p:cTn id="18" fill="hold" nodeType="afterGroup">
                            <p:stCondLst>
                              <p:cond delay="8500"/>
                            </p:stCondLst>
                            <p:childTnLst>
                              <p:par>
                                <p:cTn id="19" presetID="2" presetClass="entr" presetSubtype="8" fill="hold" grpId="0" nodeType="afterEffect">
                                  <p:stCondLst>
                                    <p:cond delay="200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1000" fill="hold"/>
                                        <p:tgtEl>
                                          <p:spTgt spid="55299">
                                            <p:txEl>
                                              <p:pRg st="8" end="8"/>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552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smtClean="0"/>
              <a:t>District 4-L1</a:t>
            </a:r>
            <a:endParaRPr lang="en-US" dirty="0" smtClean="0"/>
          </a:p>
        </p:txBody>
      </p:sp>
      <p:sp>
        <p:nvSpPr>
          <p:cNvPr id="4099" name="Rectangle 3"/>
          <p:cNvSpPr>
            <a:spLocks noGrp="1" noChangeArrowheads="1"/>
          </p:cNvSpPr>
          <p:nvPr>
            <p:ph type="body" idx="1"/>
          </p:nvPr>
        </p:nvSpPr>
        <p:spPr/>
        <p:txBody>
          <a:bodyPr/>
          <a:lstStyle/>
          <a:p>
            <a:pPr>
              <a:lnSpc>
                <a:spcPct val="90000"/>
              </a:lnSpc>
            </a:pPr>
            <a:r>
              <a:rPr lang="en-US" dirty="0" smtClean="0"/>
              <a:t>Comprised of almost five counties</a:t>
            </a:r>
          </a:p>
          <a:p>
            <a:pPr lvl="1">
              <a:lnSpc>
                <a:spcPct val="90000"/>
              </a:lnSpc>
            </a:pPr>
            <a:r>
              <a:rPr lang="en-US" dirty="0" smtClean="0"/>
              <a:t>All of Mono and Inyo Counties</a:t>
            </a:r>
          </a:p>
          <a:p>
            <a:pPr lvl="1">
              <a:lnSpc>
                <a:spcPct val="90000"/>
              </a:lnSpc>
            </a:pPr>
            <a:r>
              <a:rPr lang="en-US" dirty="0" smtClean="0"/>
              <a:t>Portions of Los Angeles</a:t>
            </a:r>
          </a:p>
          <a:p>
            <a:pPr lvl="1">
              <a:lnSpc>
                <a:spcPct val="90000"/>
              </a:lnSpc>
            </a:pPr>
            <a:r>
              <a:rPr lang="en-US" dirty="0" smtClean="0"/>
              <a:t>Portions of San Bernardino</a:t>
            </a:r>
          </a:p>
          <a:p>
            <a:pPr lvl="1">
              <a:lnSpc>
                <a:spcPct val="90000"/>
              </a:lnSpc>
            </a:pPr>
            <a:r>
              <a:rPr lang="en-US" dirty="0" smtClean="0"/>
              <a:t>The City of Tehachapi and that portion of Kern County lying east of the Tehachapi Mountains</a:t>
            </a:r>
          </a:p>
          <a:p>
            <a:pPr>
              <a:lnSpc>
                <a:spcPct val="90000"/>
              </a:lnSpc>
            </a:pPr>
            <a:r>
              <a:rPr lang="en-US" dirty="0" smtClean="0"/>
              <a:t>There are 34 Lions Clubs in District 4-L1 with membership of approximately 875 Lions</a:t>
            </a:r>
          </a:p>
          <a:p>
            <a:pPr>
              <a:lnSpc>
                <a:spcPct val="90000"/>
              </a:lnSpc>
            </a:pPr>
            <a:r>
              <a:rPr lang="en-US" dirty="0" smtClean="0"/>
              <a:t>In addition, some Lions Clubs sponsor Leo Clubs.  Your club may want to do the same thing.</a:t>
            </a:r>
          </a:p>
        </p:txBody>
      </p:sp>
      <p:sp>
        <p:nvSpPr>
          <p:cNvPr id="16388" name="Date Placeholder 5"/>
          <p:cNvSpPr>
            <a:spLocks noGrp="1"/>
          </p:cNvSpPr>
          <p:nvPr>
            <p:ph type="dt" sz="quarter" idx="10"/>
          </p:nvPr>
        </p:nvSpPr>
        <p:spPr>
          <a:noFill/>
        </p:spPr>
        <p:txBody>
          <a:bodyPr/>
          <a:lstStyle/>
          <a:p>
            <a:r>
              <a:rPr lang="en-US" dirty="0" smtClean="0"/>
              <a:t>Updated July, 2014</a:t>
            </a:r>
          </a:p>
        </p:txBody>
      </p:sp>
      <p:sp>
        <p:nvSpPr>
          <p:cNvPr id="16389" name="Slide Number Placeholder 6"/>
          <p:cNvSpPr>
            <a:spLocks noGrp="1"/>
          </p:cNvSpPr>
          <p:nvPr>
            <p:ph type="sldNum" sz="quarter" idx="12"/>
          </p:nvPr>
        </p:nvSpPr>
        <p:spPr>
          <a:noFill/>
        </p:spPr>
        <p:txBody>
          <a:bodyPr/>
          <a:lstStyle/>
          <a:p>
            <a:fld id="{EC267D5E-C829-4BDE-96A9-56FFB175F92E}" type="slidenum">
              <a:rPr lang="en-US" smtClean="0"/>
              <a:pPr/>
              <a:t>9</a:t>
            </a:fld>
            <a:endParaRPr lang="en-US" dirty="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additive="base">
                                        <p:cTn id="12"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500"/>
                            </p:stCondLst>
                            <p:childTnLst>
                              <p:par>
                                <p:cTn id="20" presetID="2" presetClass="entr" presetSubtype="6" fill="hold" grpId="0" nodeType="afterEffect">
                                  <p:stCondLst>
                                    <p:cond delay="1000"/>
                                  </p:stCondLst>
                                  <p:childTnLst>
                                    <p:set>
                                      <p:cBhvr>
                                        <p:cTn id="21" dur="1" fill="hold">
                                          <p:stCondLst>
                                            <p:cond delay="0"/>
                                          </p:stCondLst>
                                        </p:cTn>
                                        <p:tgtEl>
                                          <p:spTgt spid="4099">
                                            <p:txEl>
                                              <p:pRg st="3" end="3"/>
                                            </p:txEl>
                                          </p:spTgt>
                                        </p:tgtEl>
                                        <p:attrNameLst>
                                          <p:attrName>style.visibility</p:attrName>
                                        </p:attrNameLst>
                                      </p:cBhvr>
                                      <p:to>
                                        <p:strVal val="visible"/>
                                      </p:to>
                                    </p:set>
                                    <p:anim calcmode="lin" valueType="num">
                                      <p:cBhvr additive="base">
                                        <p:cTn id="22"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000"/>
                            </p:stCondLst>
                            <p:childTnLst>
                              <p:par>
                                <p:cTn id="25" presetID="2" presetClass="entr" presetSubtype="6" fill="hold" grpId="0" nodeType="afterEffect">
                                  <p:stCondLst>
                                    <p:cond delay="100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7500"/>
                            </p:stCondLst>
                            <p:childTnLst>
                              <p:par>
                                <p:cTn id="30" presetID="2" presetClass="entr" presetSubtype="6" fill="hold" grpId="0" nodeType="afterEffect">
                                  <p:stCondLst>
                                    <p:cond delay="1000"/>
                                  </p:stCondLst>
                                  <p:childTnLst>
                                    <p:set>
                                      <p:cBhvr>
                                        <p:cTn id="31" dur="1" fill="hold">
                                          <p:stCondLst>
                                            <p:cond delay="0"/>
                                          </p:stCondLst>
                                        </p:cTn>
                                        <p:tgtEl>
                                          <p:spTgt spid="4099">
                                            <p:txEl>
                                              <p:pRg st="5" end="5"/>
                                            </p:txEl>
                                          </p:spTgt>
                                        </p:tgtEl>
                                        <p:attrNameLst>
                                          <p:attrName>style.visibility</p:attrName>
                                        </p:attrNameLst>
                                      </p:cBhvr>
                                      <p:to>
                                        <p:strVal val="visible"/>
                                      </p:to>
                                    </p:set>
                                    <p:anim calcmode="lin" valueType="num">
                                      <p:cBhvr additive="base">
                                        <p:cTn id="32" dur="500" fill="hold"/>
                                        <p:tgtEl>
                                          <p:spTgt spid="409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6" fill="hold" grpId="0" nodeType="clickEffect">
                                  <p:stCondLst>
                                    <p:cond delay="1000"/>
                                  </p:stCondLst>
                                  <p:childTnLst>
                                    <p:set>
                                      <p:cBhvr>
                                        <p:cTn id="37" dur="1" fill="hold">
                                          <p:stCondLst>
                                            <p:cond delay="0"/>
                                          </p:stCondLst>
                                        </p:cTn>
                                        <p:tgtEl>
                                          <p:spTgt spid="4099">
                                            <p:txEl>
                                              <p:pRg st="6" end="6"/>
                                            </p:txEl>
                                          </p:spTgt>
                                        </p:tgtEl>
                                        <p:attrNameLst>
                                          <p:attrName>style.visibility</p:attrName>
                                        </p:attrNameLst>
                                      </p:cBhvr>
                                      <p:to>
                                        <p:strVal val="visible"/>
                                      </p:to>
                                    </p:set>
                                    <p:anim calcmode="lin" valueType="num">
                                      <p:cBhvr additive="base">
                                        <p:cTn id="38" dur="500" fill="hold"/>
                                        <p:tgtEl>
                                          <p:spTgt spid="4099">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2655</TotalTime>
  <Words>2176</Words>
  <Application>Microsoft Office PowerPoint</Application>
  <PresentationFormat>On-screen Show (4:3)</PresentationFormat>
  <Paragraphs>306</Paragraphs>
  <Slides>24</Slides>
  <Notes>23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Blank presentation</vt:lpstr>
      <vt:lpstr>Organization Chart</vt:lpstr>
      <vt:lpstr>Slide 1</vt:lpstr>
      <vt:lpstr>A Typical Lions Club</vt:lpstr>
      <vt:lpstr>Club Officers and Directors</vt:lpstr>
      <vt:lpstr>Terms of Office</vt:lpstr>
      <vt:lpstr>Club Dues</vt:lpstr>
      <vt:lpstr>How Your Club Spends It’s Money</vt:lpstr>
      <vt:lpstr>Club Principal Activities</vt:lpstr>
      <vt:lpstr>Lionism and Lions Clubs</vt:lpstr>
      <vt:lpstr>District 4-L1</vt:lpstr>
      <vt:lpstr>Slide 10</vt:lpstr>
      <vt:lpstr>Cabinet Officers</vt:lpstr>
      <vt:lpstr>Terms of Office</vt:lpstr>
      <vt:lpstr>District 4-L1 - Regions</vt:lpstr>
      <vt:lpstr>District 4-L1 – Regions (cont.)</vt:lpstr>
      <vt:lpstr>District 4-L1 Finances</vt:lpstr>
      <vt:lpstr>Conventions</vt:lpstr>
      <vt:lpstr>District Club Contests</vt:lpstr>
      <vt:lpstr>Individual District Awards</vt:lpstr>
      <vt:lpstr>District Endorsed Projects</vt:lpstr>
      <vt:lpstr>MD-4 Structure</vt:lpstr>
      <vt:lpstr>Slide 21</vt:lpstr>
      <vt:lpstr>Slide 22</vt:lpstr>
      <vt:lpstr>International Structure</vt:lpstr>
      <vt:lpstr>International Meetings</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Echeberry</dc:creator>
  <cp:lastModifiedBy>Ken Echeberry</cp:lastModifiedBy>
  <cp:revision>131</cp:revision>
  <dcterms:created xsi:type="dcterms:W3CDTF">2000-10-15T17:01:52Z</dcterms:created>
  <dcterms:modified xsi:type="dcterms:W3CDTF">2015-10-05T21:08:35Z</dcterms:modified>
</cp:coreProperties>
</file>